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tmp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4" r:id="rId1"/>
  </p:sldMasterIdLst>
  <p:notesMasterIdLst>
    <p:notesMasterId r:id="rId51"/>
  </p:notesMasterIdLst>
  <p:sldIdLst>
    <p:sldId id="424" r:id="rId2"/>
    <p:sldId id="425" r:id="rId3"/>
    <p:sldId id="422" r:id="rId4"/>
    <p:sldId id="411" r:id="rId5"/>
    <p:sldId id="412" r:id="rId6"/>
    <p:sldId id="413" r:id="rId7"/>
    <p:sldId id="414" r:id="rId8"/>
    <p:sldId id="423" r:id="rId9"/>
    <p:sldId id="420" r:id="rId10"/>
    <p:sldId id="421" r:id="rId11"/>
    <p:sldId id="370" r:id="rId12"/>
    <p:sldId id="352" r:id="rId13"/>
    <p:sldId id="353" r:id="rId14"/>
    <p:sldId id="354" r:id="rId15"/>
    <p:sldId id="355" r:id="rId16"/>
    <p:sldId id="377" r:id="rId17"/>
    <p:sldId id="382" r:id="rId18"/>
    <p:sldId id="374" r:id="rId19"/>
    <p:sldId id="390" r:id="rId20"/>
    <p:sldId id="375" r:id="rId21"/>
    <p:sldId id="376" r:id="rId22"/>
    <p:sldId id="386" r:id="rId23"/>
    <p:sldId id="388" r:id="rId24"/>
    <p:sldId id="312" r:id="rId25"/>
    <p:sldId id="313" r:id="rId26"/>
    <p:sldId id="391" r:id="rId27"/>
    <p:sldId id="314" r:id="rId28"/>
    <p:sldId id="371" r:id="rId29"/>
    <p:sldId id="315" r:id="rId30"/>
    <p:sldId id="316" r:id="rId31"/>
    <p:sldId id="318" r:id="rId32"/>
    <p:sldId id="360" r:id="rId33"/>
    <p:sldId id="393" r:id="rId34"/>
    <p:sldId id="431" r:id="rId35"/>
    <p:sldId id="394" r:id="rId36"/>
    <p:sldId id="427" r:id="rId37"/>
    <p:sldId id="428" r:id="rId38"/>
    <p:sldId id="426" r:id="rId39"/>
    <p:sldId id="409" r:id="rId40"/>
    <p:sldId id="403" r:id="rId41"/>
    <p:sldId id="410" r:id="rId42"/>
    <p:sldId id="395" r:id="rId43"/>
    <p:sldId id="404" r:id="rId44"/>
    <p:sldId id="405" r:id="rId45"/>
    <p:sldId id="406" r:id="rId46"/>
    <p:sldId id="407" r:id="rId47"/>
    <p:sldId id="389" r:id="rId48"/>
    <p:sldId id="429" r:id="rId49"/>
    <p:sldId id="430" r:id="rId5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76" autoAdjust="0"/>
    <p:restoredTop sz="73112" autoAdjust="0"/>
  </p:normalViewPr>
  <p:slideViewPr>
    <p:cSldViewPr>
      <p:cViewPr>
        <p:scale>
          <a:sx n="120" d="100"/>
          <a:sy n="120" d="100"/>
        </p:scale>
        <p:origin x="1664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60.png>
</file>

<file path=ppt/media/image17.png>
</file>

<file path=ppt/media/image170.png>
</file>

<file path=ppt/media/image18.jpeg>
</file>

<file path=ppt/media/image180.png>
</file>

<file path=ppt/media/image19.png>
</file>

<file path=ppt/media/image190.png>
</file>

<file path=ppt/media/image2.jpeg>
</file>

<file path=ppt/media/image20.png>
</file>

<file path=ppt/media/image21.jpeg>
</file>

<file path=ppt/media/image22.png>
</file>

<file path=ppt/media/image22.tiff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tiff>
</file>

<file path=ppt/media/image39.png>
</file>

<file path=ppt/media/image39.tiff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tmp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tiff>
</file>

<file path=ppt/media/image58.jpeg>
</file>

<file path=ppt/media/image59.jpeg>
</file>

<file path=ppt/media/image6.jpeg>
</file>

<file path=ppt/media/image7.jpeg>
</file>

<file path=ppt/media/image8.jpeg>
</file>

<file path=ppt/media/image80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E3C1791-82D0-465D-A48D-8C325218BAC2}" type="datetimeFigureOut">
              <a:rPr lang="he-IL" smtClean="0"/>
              <a:t>י'.שבט.תשע"ז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09C3E5E-4F46-4F99-94B7-2E737A7B5F8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8758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9C3E5E-4F46-4F99-94B7-2E737A7B5F85}" type="slidenum">
              <a:rPr lang="he-IL" smtClean="0"/>
              <a:t>17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36865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February 6,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466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February 6,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6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February 6,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693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February 6,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952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February 6,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46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February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293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February 6, 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796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February 6, 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21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February 6, 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22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February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30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February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738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February 6,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013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hf hdr="0" ftr="0" dt="0"/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6.png"/><Relationship Id="rId1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Relationship Id="rId4" Type="http://schemas.openxmlformats.org/officeDocument/2006/relationships/hyperlink" Target="https://www.youtube.com/watch?v=dRFAFvFJ5JQ" TargetMode="External"/><Relationship Id="rId5" Type="http://schemas.openxmlformats.org/officeDocument/2006/relationships/image" Target="../media/image24.png"/><Relationship Id="rId6" Type="http://schemas.openxmlformats.org/officeDocument/2006/relationships/hyperlink" Target="https://www.youtube.com/watch?v=fWVv0Ob_844" TargetMode="External"/><Relationship Id="rId7" Type="http://schemas.openxmlformats.org/officeDocument/2006/relationships/hyperlink" Target="https://www.youtube.com/watch?v=aOUcKRgGgss" TargetMode="External"/><Relationship Id="rId8" Type="http://schemas.openxmlformats.org/officeDocument/2006/relationships/hyperlink" Target="https://www.youtube.com/watch?v=5ktZ3tbmOU4" TargetMode="External"/><Relationship Id="rId9" Type="http://schemas.openxmlformats.org/officeDocument/2006/relationships/hyperlink" Target="https://www.youtube.com/watch?v=QF-yJqAMm2c" TargetMode="External"/><Relationship Id="rId10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3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3" Type="http://schemas.openxmlformats.org/officeDocument/2006/relationships/image" Target="../media/image16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3" Type="http://schemas.openxmlformats.org/officeDocument/2006/relationships/image" Target="../media/image18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3" Type="http://schemas.openxmlformats.org/officeDocument/2006/relationships/image" Target="../media/image19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Relationship Id="rId3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tiff"/><Relationship Id="rId3" Type="http://schemas.openxmlformats.org/officeDocument/2006/relationships/image" Target="../media/image23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tif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mp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urveball.yoavram.com/" TargetMode="External"/><Relationship Id="rId4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x.doi.org/10.1101/022640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Relationship Id="rId3" Type="http://schemas.openxmlformats.org/officeDocument/2006/relationships/image" Target="../media/image4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Relationship Id="rId3" Type="http://schemas.openxmlformats.org/officeDocument/2006/relationships/image" Target="../media/image46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jpeg"/></Relationships>
</file>

<file path=ppt/slides/_rels/slide4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7.tiff"/><Relationship Id="rId12" Type="http://schemas.openxmlformats.org/officeDocument/2006/relationships/image" Target="../media/image5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image" Target="../media/image50.png"/><Relationship Id="rId5" Type="http://schemas.openxmlformats.org/officeDocument/2006/relationships/image" Target="../media/image51.png"/><Relationship Id="rId6" Type="http://schemas.openxmlformats.org/officeDocument/2006/relationships/image" Target="../media/image52.png"/><Relationship Id="rId7" Type="http://schemas.openxmlformats.org/officeDocument/2006/relationships/image" Target="../media/image53.png"/><Relationship Id="rId8" Type="http://schemas.openxmlformats.org/officeDocument/2006/relationships/image" Target="../media/image54.png"/><Relationship Id="rId9" Type="http://schemas.openxmlformats.org/officeDocument/2006/relationships/image" Target="../media/image55.png"/><Relationship Id="rId10" Type="http://schemas.openxmlformats.org/officeDocument/2006/relationships/image" Target="../media/image5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4" Type="http://schemas.openxmlformats.org/officeDocument/2006/relationships/image" Target="../media/image52.png"/><Relationship Id="rId5" Type="http://schemas.openxmlformats.org/officeDocument/2006/relationships/image" Target="../media/image53.png"/><Relationship Id="rId6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jpeg"/><Relationship Id="rId5" Type="http://schemas.openxmlformats.org/officeDocument/2006/relationships/image" Target="../media/image10.jpeg"/><Relationship Id="rId6" Type="http://schemas.openxmlformats.org/officeDocument/2006/relationships/image" Target="../media/image11.jpeg"/><Relationship Id="rId7" Type="http://schemas.openxmlformats.org/officeDocument/2006/relationships/image" Target="../media/image12.jpeg"/><Relationship Id="rId8" Type="http://schemas.openxmlformats.org/officeDocument/2006/relationships/image" Target="../media/image13.jpeg"/><Relationship Id="rId9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1991" y="764704"/>
            <a:ext cx="4896544" cy="5184576"/>
          </a:xfrm>
        </p:spPr>
        <p:txBody>
          <a:bodyPr>
            <a:normAutofit/>
          </a:bodyPr>
          <a:lstStyle/>
          <a:p>
            <a:pPr rtl="0"/>
            <a:r>
              <a:rPr lang="en-US" sz="6000" dirty="0">
                <a:solidFill>
                  <a:srgbClr val="002060"/>
                </a:solidFill>
              </a:rPr>
              <a:t>Eco-</a:t>
            </a:r>
            <a:r>
              <a:rPr lang="en-US" sz="6000" dirty="0" err="1">
                <a:solidFill>
                  <a:srgbClr val="002060"/>
                </a:solidFill>
              </a:rPr>
              <a:t>Evo</a:t>
            </a:r>
            <a:r>
              <a:rPr lang="en-US" sz="6000" dirty="0">
                <a:solidFill>
                  <a:srgbClr val="002060"/>
                </a:solidFill>
              </a:rPr>
              <a:t> Lunch</a:t>
            </a:r>
            <a:endParaRPr lang="en-US" sz="6000" dirty="0" smtClean="0">
              <a:solidFill>
                <a:srgbClr val="002060"/>
              </a:solidFill>
            </a:endParaRPr>
          </a:p>
          <a:p>
            <a:pPr rtl="0"/>
            <a:endParaRPr lang="en-US" sz="4400" dirty="0" smtClean="0">
              <a:solidFill>
                <a:schemeClr val="tx1"/>
              </a:solidFill>
            </a:endParaRPr>
          </a:p>
          <a:p>
            <a:pPr rtl="0"/>
            <a:r>
              <a:rPr lang="en-US" sz="4400" dirty="0" smtClean="0">
                <a:solidFill>
                  <a:schemeClr val="tx1"/>
                </a:solidFill>
              </a:rPr>
              <a:t>Yoav </a:t>
            </a:r>
            <a:r>
              <a:rPr lang="en-US" sz="4400" dirty="0">
                <a:solidFill>
                  <a:schemeClr val="tx1"/>
                </a:solidFill>
              </a:rPr>
              <a:t>Ram</a:t>
            </a:r>
          </a:p>
          <a:p>
            <a:pPr rtl="0"/>
            <a:endParaRPr lang="en-US" sz="3600" dirty="0" smtClean="0">
              <a:solidFill>
                <a:schemeClr val="tx1"/>
              </a:solidFill>
            </a:endParaRPr>
          </a:p>
          <a:p>
            <a:pPr rtl="0"/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Feldman Lab</a:t>
            </a:r>
          </a:p>
          <a:p>
            <a:pPr rtl="0"/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Stanford University</a:t>
            </a:r>
            <a:endParaRPr lang="en-US" sz="4400" dirty="0">
              <a:solidFill>
                <a:schemeClr val="bg1">
                  <a:lumMod val="65000"/>
                </a:schemeClr>
              </a:solidFill>
            </a:endParaRPr>
          </a:p>
          <a:p>
            <a:pPr rtl="0"/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</a:rPr>
              <a:t>7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February,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</a:rPr>
              <a:t>2017</a:t>
            </a:r>
            <a:endParaRPr lang="en-US" sz="4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Picture 10" descr="http://www.lastwordonnothing.com/wp-content/uploads/2011/02/mmm_evoluti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" t="3726" r="6856" b="12148"/>
          <a:stretch/>
        </p:blipFill>
        <p:spPr bwMode="auto">
          <a:xfrm>
            <a:off x="5292080" y="116632"/>
            <a:ext cx="3696801" cy="652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236518" y="6516052"/>
            <a:ext cx="19439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GB" sz="1400" dirty="0" smtClean="0"/>
              <a:t>abstrusegoose.com/339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341914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948"/>
    </mc:Choice>
    <mc:Fallback>
      <p:transition spd="slow" advTm="73948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b="1" dirty="0" smtClean="0"/>
              <a:t>Conclusions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b="1" dirty="0"/>
              <a:t>Stress-induced </a:t>
            </a:r>
            <a:r>
              <a:rPr lang="en-US" b="1" dirty="0" smtClean="0"/>
              <a:t>mutagenesis evolves:</a:t>
            </a:r>
            <a:endParaRPr lang="en-US" b="1" dirty="0" smtClean="0"/>
          </a:p>
          <a:p>
            <a:pPr marL="857250" lvl="1" indent="-457200" algn="l" rtl="0">
              <a:buFont typeface="Arial" panose="020B0604020202020204" pitchFamily="34" charset="0"/>
              <a:buChar char="•"/>
            </a:pPr>
            <a:r>
              <a:rPr lang="en-US" sz="2800" dirty="0" smtClean="0"/>
              <a:t>In </a:t>
            </a:r>
            <a:r>
              <a:rPr lang="en-US" sz="2800" dirty="0"/>
              <a:t>constant &amp; changing </a:t>
            </a:r>
            <a:r>
              <a:rPr lang="en-US" sz="2800" dirty="0" smtClean="0"/>
              <a:t>environments</a:t>
            </a:r>
            <a:endParaRPr lang="en-US" b="1" dirty="0" smtClean="0"/>
          </a:p>
          <a:p>
            <a:pPr marL="457200" indent="-457200" algn="l" rtl="0"/>
            <a:r>
              <a:rPr lang="en-US" b="1" dirty="0" smtClean="0"/>
              <a:t>2</a:t>
            </a:r>
            <a:r>
              <a:rPr lang="en-US" b="1" baseline="30000" dirty="0" smtClean="0"/>
              <a:t>nd</a:t>
            </a:r>
            <a:r>
              <a:rPr lang="en-US" b="1" dirty="0" smtClean="0"/>
              <a:t> order selection </a:t>
            </a:r>
            <a:r>
              <a:rPr lang="en-US" dirty="0" smtClean="0"/>
              <a:t>can lead to the evolution of stress-induced mutagenesis in asexual populations 	</a:t>
            </a:r>
            <a:r>
              <a:rPr lang="en-US" sz="2200" dirty="0" smtClean="0"/>
              <a:t>Ram </a:t>
            </a:r>
            <a:r>
              <a:rPr lang="en-US" sz="2200" dirty="0"/>
              <a:t>&amp; </a:t>
            </a:r>
            <a:r>
              <a:rPr lang="en-US" sz="2200" dirty="0" err="1"/>
              <a:t>Hadany</a:t>
            </a:r>
            <a:r>
              <a:rPr lang="en-US" sz="2200" dirty="0"/>
              <a:t>, Evolution </a:t>
            </a:r>
            <a:r>
              <a:rPr lang="en-US" sz="2200" dirty="0" smtClean="0"/>
              <a:t>2012</a:t>
            </a:r>
            <a:endParaRPr lang="he-IL" sz="2200" dirty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algn="l" rtl="0"/>
            <a:r>
              <a:rPr lang="en-US" b="1" dirty="0" smtClean="0"/>
              <a:t>More:</a:t>
            </a:r>
            <a:endParaRPr lang="en-US" b="1" dirty="0"/>
          </a:p>
          <a:p>
            <a:pPr algn="l" rtl="0"/>
            <a:r>
              <a:rPr lang="en-US" dirty="0" smtClean="0"/>
              <a:t>SIM &amp; adaptive peak shifts </a:t>
            </a:r>
            <a:r>
              <a:rPr lang="en-US" sz="2200" dirty="0" smtClean="0"/>
              <a:t>	Ram </a:t>
            </a:r>
            <a:r>
              <a:rPr lang="en-US" sz="2200" dirty="0"/>
              <a:t>&amp; </a:t>
            </a:r>
            <a:r>
              <a:rPr lang="en-US" sz="2200" dirty="0" err="1"/>
              <a:t>Hadany</a:t>
            </a:r>
            <a:r>
              <a:rPr lang="en-US" sz="2200" dirty="0"/>
              <a:t>, PRSB </a:t>
            </a:r>
            <a:r>
              <a:rPr lang="en-US" sz="2200" dirty="0" smtClean="0"/>
              <a:t>2014</a:t>
            </a:r>
            <a:endParaRPr lang="en-US" sz="2200" dirty="0"/>
          </a:p>
          <a:p>
            <a:pPr algn="l" rtl="0"/>
            <a:r>
              <a:rPr lang="en-US" dirty="0" smtClean="0"/>
              <a:t>SIM in presence of recombination </a:t>
            </a:r>
            <a:r>
              <a:rPr lang="en-US" sz="2200" dirty="0" smtClean="0"/>
              <a:t>in preparation</a:t>
            </a:r>
            <a:endParaRPr lang="en-US" dirty="0" smtClean="0"/>
          </a:p>
          <a:p>
            <a:pPr algn="l" rtl="0"/>
            <a:r>
              <a:rPr lang="en-US" dirty="0" smtClean="0"/>
              <a:t>SIM with of regulation errors </a:t>
            </a:r>
            <a:r>
              <a:rPr lang="en-US" sz="2200" dirty="0" smtClean="0"/>
              <a:t>in preparation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564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024"/>
    </mc:Choice>
    <mc:Fallback>
      <p:transition advTm="1024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D:\Dropbox\ex silico\microscope\2015-07-28\A5_1230\111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6552" y="-315416"/>
            <a:ext cx="9721080" cy="820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-27384"/>
            <a:ext cx="7772400" cy="3195786"/>
          </a:xfrm>
        </p:spPr>
        <p:txBody>
          <a:bodyPr>
            <a:normAutofit/>
          </a:bodyPr>
          <a:lstStyle/>
          <a:p>
            <a:pPr rtl="0"/>
            <a:r>
              <a:rPr lang="en-US" sz="5400" b="1" dirty="0">
                <a:solidFill>
                  <a:schemeClr val="bg1"/>
                </a:solidFill>
              </a:rPr>
              <a:t>Predicting microbial growth in a mixed culture</a:t>
            </a:r>
            <a:endParaRPr lang="he-I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3648" y="4988768"/>
            <a:ext cx="6400800" cy="1752600"/>
          </a:xfrm>
        </p:spPr>
        <p:txBody>
          <a:bodyPr>
            <a:noAutofit/>
          </a:bodyPr>
          <a:lstStyle/>
          <a:p>
            <a:pPr rtl="0"/>
            <a:r>
              <a:rPr lang="en-US" sz="4000" dirty="0" err="1" smtClean="0">
                <a:solidFill>
                  <a:schemeClr val="bg1"/>
                </a:solidFill>
              </a:rPr>
              <a:t>Yoav</a:t>
            </a:r>
            <a:r>
              <a:rPr lang="en-US" sz="4000" dirty="0" smtClean="0">
                <a:solidFill>
                  <a:schemeClr val="bg1"/>
                </a:solidFill>
              </a:rPr>
              <a:t> Ram</a:t>
            </a:r>
          </a:p>
          <a:p>
            <a:pPr rtl="0"/>
            <a:r>
              <a:rPr lang="en-US" sz="4000" dirty="0" smtClean="0">
                <a:solidFill>
                  <a:schemeClr val="bg1"/>
                </a:solidFill>
              </a:rPr>
              <a:t>Feldman Lab </a:t>
            </a:r>
            <a:r>
              <a:rPr lang="en-US" dirty="0" smtClean="0">
                <a:solidFill>
                  <a:schemeClr val="bg1"/>
                </a:solidFill>
              </a:rPr>
              <a:t>@</a:t>
            </a:r>
            <a:r>
              <a:rPr lang="en-US" sz="4000" dirty="0" smtClean="0">
                <a:solidFill>
                  <a:schemeClr val="bg1"/>
                </a:solidFill>
              </a:rPr>
              <a:t> Stanford</a:t>
            </a:r>
          </a:p>
          <a:p>
            <a:pPr rtl="0"/>
            <a:r>
              <a:rPr lang="en-US" sz="2400" dirty="0" smtClean="0">
                <a:solidFill>
                  <a:schemeClr val="bg1"/>
                </a:solidFill>
              </a:rPr>
              <a:t>Eco-</a:t>
            </a:r>
            <a:r>
              <a:rPr lang="en-US" sz="2400" dirty="0" err="1" smtClean="0">
                <a:solidFill>
                  <a:schemeClr val="bg1"/>
                </a:solidFill>
              </a:rPr>
              <a:t>Evo</a:t>
            </a:r>
            <a:r>
              <a:rPr lang="en-US" sz="2400" dirty="0" smtClean="0">
                <a:solidFill>
                  <a:schemeClr val="bg1"/>
                </a:solidFill>
              </a:rPr>
              <a:t> Lunch, 7 February, 2017</a:t>
            </a:r>
          </a:p>
          <a:p>
            <a:pPr rtl="0"/>
            <a:endParaRPr lang="en-US" sz="2400" dirty="0" smtClean="0">
              <a:solidFill>
                <a:schemeClr val="bg1"/>
              </a:solidFill>
            </a:endParaRPr>
          </a:p>
          <a:p>
            <a:pPr rtl="0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166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"/>
    </mc:Choice>
    <mc:Fallback>
      <p:transition spd="slow" advTm="202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Which is fitter?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" name="Picture 2" descr="D:\university\presentations\GRC 2015\all_curves_tal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371873"/>
            <a:ext cx="7748588" cy="529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713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0"/>
    </mc:Choice>
    <mc:Fallback>
      <p:transition spd="slow" advTm="141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Which is fitter?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844824"/>
            <a:ext cx="8380800" cy="4646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900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85"/>
    </mc:Choice>
    <mc:Fallback xmlns="">
      <p:transition spd="slow" advTm="23685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How much fitter???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7" name="Picture 6" descr="D:\university\presentations\GRC 2015\all_curves_tal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371873"/>
            <a:ext cx="7748588" cy="529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183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30"/>
    </mc:Choice>
    <mc:Fallback xmlns="">
      <p:transition spd="slow" advTm="1933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university\scholarships\JSMF  2015\F1.larg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516544"/>
            <a:ext cx="6480720" cy="6281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2370" y="-27384"/>
            <a:ext cx="8229600" cy="1143000"/>
          </a:xfrm>
        </p:spPr>
        <p:txBody>
          <a:bodyPr/>
          <a:lstStyle/>
          <a:p>
            <a:pPr rtl="0"/>
            <a:r>
              <a:rPr lang="en-US" dirty="0" smtClean="0"/>
              <a:t>Growth phases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96136" y="2830284"/>
            <a:ext cx="374441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Lag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Exponential phase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Deceleration phase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Saturation phase</a:t>
            </a:r>
          </a:p>
          <a:p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Death phase?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Diauxic shift?</a:t>
            </a:r>
            <a:endParaRPr lang="he-IL" sz="2400" dirty="0"/>
          </a:p>
        </p:txBody>
      </p:sp>
      <p:sp>
        <p:nvSpPr>
          <p:cNvPr id="6" name="Rectangle 5"/>
          <p:cNvSpPr/>
          <p:nvPr/>
        </p:nvSpPr>
        <p:spPr>
          <a:xfrm>
            <a:off x="4570178" y="644404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dirty="0" smtClean="0"/>
              <a:t>Hall et al., MBE,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1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40"/>
    </mc:Choice>
    <mc:Fallback xmlns="">
      <p:transition spd="slow" advTm="4174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 experiments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 smtClean="0"/>
              <a:t>Growth </a:t>
            </a:r>
            <a:r>
              <a:rPr lang="en-US" dirty="0"/>
              <a:t>in </a:t>
            </a:r>
            <a:r>
              <a:rPr lang="en-US" dirty="0" smtClean="0"/>
              <a:t>a mixed culture</a:t>
            </a:r>
            <a:endParaRPr lang="en-US" dirty="0"/>
          </a:p>
          <a:p>
            <a:pPr algn="l" rtl="0"/>
            <a:r>
              <a:rPr lang="en-US" dirty="0" smtClean="0"/>
              <a:t>Capture all relevant growth phases by direct competition</a:t>
            </a:r>
          </a:p>
          <a:p>
            <a:pPr algn="l" rtl="0"/>
            <a:r>
              <a:rPr lang="en-US" dirty="0" smtClean="0"/>
              <a:t>Also captures direct interactions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8715" b="5438"/>
          <a:stretch/>
        </p:blipFill>
        <p:spPr>
          <a:xfrm>
            <a:off x="2782722" y="4221088"/>
            <a:ext cx="4093534" cy="237626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24128" y="6549206"/>
            <a:ext cx="13440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CBS Boston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427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Direct interactions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3" y="1268760"/>
            <a:ext cx="255628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539552" y="3084861"/>
            <a:ext cx="25562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Cooperation (++)</a:t>
            </a:r>
            <a:endParaRPr lang="en-US" dirty="0" smtClean="0">
              <a:hlinkClick r:id="rId4"/>
            </a:endParaRPr>
          </a:p>
          <a:p>
            <a:pPr algn="ctr"/>
            <a:r>
              <a:rPr lang="en-US" dirty="0" smtClean="0">
                <a:hlinkClick r:id="rId4"/>
              </a:rPr>
              <a:t>bread </a:t>
            </a:r>
            <a:r>
              <a:rPr lang="en-US" dirty="0">
                <a:hlinkClick r:id="rId4"/>
              </a:rPr>
              <a:t>&amp; spread</a:t>
            </a:r>
            <a:endParaRPr lang="en-US" dirty="0"/>
          </a:p>
        </p:txBody>
      </p:sp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511" y="4005064"/>
            <a:ext cx="2439829" cy="1800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763688" y="5833925"/>
            <a:ext cx="24566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Parasitism (-+)</a:t>
            </a:r>
            <a:endParaRPr lang="en-GB" dirty="0" smtClean="0"/>
          </a:p>
          <a:p>
            <a:pPr algn="ctr"/>
            <a:r>
              <a:rPr lang="en-GB" dirty="0" smtClean="0">
                <a:hlinkClick r:id="rId6"/>
              </a:rPr>
              <a:t>Milk &amp; Cookies</a:t>
            </a:r>
            <a:endParaRPr lang="he-IL" dirty="0"/>
          </a:p>
        </p:txBody>
      </p:sp>
      <p:sp>
        <p:nvSpPr>
          <p:cNvPr id="9" name="Rectangle 8"/>
          <p:cNvSpPr/>
          <p:nvPr/>
        </p:nvSpPr>
        <p:spPr>
          <a:xfrm>
            <a:off x="3483990" y="3070701"/>
            <a:ext cx="24078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en-US" dirty="0"/>
              <a:t>Interference (--)</a:t>
            </a:r>
          </a:p>
          <a:p>
            <a:pPr algn="ctr"/>
            <a:r>
              <a:rPr lang="en-GB" dirty="0" smtClean="0">
                <a:hlinkClick r:id="rId7"/>
              </a:rPr>
              <a:t>The opposite game</a:t>
            </a:r>
            <a:endParaRPr lang="he-IL" dirty="0"/>
          </a:p>
        </p:txBody>
      </p:sp>
      <p:sp>
        <p:nvSpPr>
          <p:cNvPr id="10" name="Rectangle 9"/>
          <p:cNvSpPr/>
          <p:nvPr/>
        </p:nvSpPr>
        <p:spPr>
          <a:xfrm>
            <a:off x="6228184" y="3070701"/>
            <a:ext cx="24453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en-US" dirty="0"/>
              <a:t>Spite </a:t>
            </a:r>
            <a:r>
              <a:rPr lang="en-US" dirty="0" smtClean="0"/>
              <a:t>(0-)</a:t>
            </a:r>
            <a:endParaRPr lang="en-US" dirty="0"/>
          </a:p>
          <a:p>
            <a:pPr algn="ctr"/>
            <a:r>
              <a:rPr lang="en-GB" dirty="0" smtClean="0">
                <a:hlinkClick r:id="rId8"/>
              </a:rPr>
              <a:t>Quiet please</a:t>
            </a:r>
            <a:endParaRPr lang="he-IL" dirty="0"/>
          </a:p>
        </p:txBody>
      </p:sp>
      <p:sp>
        <p:nvSpPr>
          <p:cNvPr id="11" name="Rectangle 10"/>
          <p:cNvSpPr/>
          <p:nvPr/>
        </p:nvSpPr>
        <p:spPr>
          <a:xfrm>
            <a:off x="5156444" y="5819963"/>
            <a:ext cx="2456652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en-US" dirty="0" smtClean="0"/>
              <a:t>Charity (0+)</a:t>
            </a:r>
            <a:endParaRPr lang="en-US" dirty="0"/>
          </a:p>
          <a:p>
            <a:pPr algn="ctr"/>
            <a:r>
              <a:rPr lang="en-US" sz="1600" dirty="0" smtClean="0">
                <a:hlinkClick r:id="rId9"/>
              </a:rPr>
              <a:t>If I knew you were coming</a:t>
            </a:r>
            <a:endParaRPr lang="he-IL" sz="1600" dirty="0"/>
          </a:p>
        </p:txBody>
      </p:sp>
      <p:pic>
        <p:nvPicPr>
          <p:cNvPr id="13" name="Picture 12" descr="Screen Clippi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444" y="4019963"/>
            <a:ext cx="2456652" cy="1800000"/>
          </a:xfrm>
          <a:prstGeom prst="rect">
            <a:avLst/>
          </a:prstGeom>
        </p:spPr>
      </p:pic>
      <p:pic>
        <p:nvPicPr>
          <p:cNvPr id="15" name="Picture 14" descr="Screen Clipping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099" y="1252332"/>
            <a:ext cx="2458441" cy="1800000"/>
          </a:xfrm>
          <a:prstGeom prst="rect">
            <a:avLst/>
          </a:prstGeom>
        </p:spPr>
      </p:pic>
      <p:pic>
        <p:nvPicPr>
          <p:cNvPr id="17" name="Picture 16" descr="Screen Clipping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1270701"/>
            <a:ext cx="24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53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 smtClean="0"/>
              <a:t>Competition experiments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6540500" cy="5145959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Strains must have a genotypic or phenotypic marker</a:t>
            </a:r>
          </a:p>
          <a:p>
            <a:pPr algn="l" rtl="0"/>
            <a:endParaRPr lang="en-US" sz="2400" dirty="0" smtClean="0"/>
          </a:p>
          <a:p>
            <a:pPr algn="l" rtl="0"/>
            <a:r>
              <a:rPr lang="en-US" sz="2600" dirty="0" smtClean="0"/>
              <a:t>Fluorescence and flow </a:t>
            </a:r>
            <a:r>
              <a:rPr lang="en-US" sz="2600" dirty="0" err="1" smtClean="0"/>
              <a:t>cytomery</a:t>
            </a:r>
            <a:r>
              <a:rPr lang="en-US" sz="2600" dirty="0" smtClean="0"/>
              <a:t>	</a:t>
            </a:r>
          </a:p>
          <a:p>
            <a:pPr marL="0" indent="0" rtl="0">
              <a:buNone/>
            </a:pPr>
            <a:r>
              <a:rPr lang="en-US" sz="1600" dirty="0"/>
              <a:t>	</a:t>
            </a:r>
            <a:r>
              <a:rPr lang="en-US" sz="1600" dirty="0" smtClean="0"/>
              <a:t>			</a:t>
            </a:r>
            <a:r>
              <a:rPr lang="en-GB" sz="1600" dirty="0" err="1" smtClean="0"/>
              <a:t>Gallet</a:t>
            </a:r>
            <a:r>
              <a:rPr lang="en-GB" sz="1600" dirty="0" smtClean="0"/>
              <a:t> et </a:t>
            </a:r>
            <a:r>
              <a:rPr lang="en-GB" sz="1600" dirty="0"/>
              <a:t>al., </a:t>
            </a:r>
            <a:r>
              <a:rPr lang="en-GB" sz="1600" dirty="0" smtClean="0"/>
              <a:t>Genetics 2012</a:t>
            </a:r>
            <a:endParaRPr lang="en-US" sz="1600" dirty="0"/>
          </a:p>
          <a:p>
            <a:pPr algn="l" rtl="0"/>
            <a:r>
              <a:rPr lang="en-GB" sz="2600" dirty="0" smtClean="0"/>
              <a:t>LTEE: arabinose utilization phenotype </a:t>
            </a:r>
          </a:p>
          <a:p>
            <a:pPr marL="0" indent="0" rtl="0">
              <a:buNone/>
            </a:pPr>
            <a:r>
              <a:rPr lang="en-GB" sz="1600" dirty="0" err="1" smtClean="0"/>
              <a:t>Lenski</a:t>
            </a:r>
            <a:r>
              <a:rPr lang="en-GB" sz="1600" dirty="0" smtClean="0"/>
              <a:t> et al., Am Nat 1991</a:t>
            </a:r>
            <a:endParaRPr lang="en-GB" sz="1600" dirty="0"/>
          </a:p>
          <a:p>
            <a:pPr algn="l" rtl="0"/>
            <a:r>
              <a:rPr lang="en-US" sz="2600" dirty="0"/>
              <a:t>Lineage tracking with </a:t>
            </a:r>
            <a:r>
              <a:rPr lang="en-US" sz="2600" dirty="0" smtClean="0"/>
              <a:t>deep sequencing</a:t>
            </a:r>
          </a:p>
          <a:p>
            <a:pPr marL="0" indent="0" rtl="0">
              <a:buNone/>
            </a:pPr>
            <a:r>
              <a:rPr lang="en-GB" sz="1600" dirty="0" smtClean="0"/>
              <a:t>  Bank et al., Evolution 2013; Levy et al., Nature 2015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4509372"/>
            <a:ext cx="1689100" cy="2236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700" y="260648"/>
            <a:ext cx="2146300" cy="3944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087672" y="1909950"/>
            <a:ext cx="580672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err="1" smtClean="0">
                <a:solidFill>
                  <a:srgbClr val="C00000"/>
                </a:solidFill>
              </a:rPr>
              <a:t>Ara</a:t>
            </a:r>
            <a:r>
              <a:rPr lang="en-US" baseline="30000" dirty="0" smtClean="0">
                <a:solidFill>
                  <a:srgbClr val="C00000"/>
                </a:solidFill>
              </a:rPr>
              <a:t>-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Ara</a:t>
            </a:r>
            <a:r>
              <a:rPr lang="en-US" baseline="30000" dirty="0" smtClean="0">
                <a:solidFill>
                  <a:schemeClr val="bg1"/>
                </a:solidFill>
              </a:rPr>
              <a:t>+</a:t>
            </a:r>
            <a:endParaRPr lang="he-IL" baseline="30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35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 smtClean="0"/>
              <a:t>Competition experiments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6540500" cy="5145959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Strains must have a genotypic or phenotypic marker</a:t>
            </a:r>
          </a:p>
          <a:p>
            <a:pPr marL="0" indent="0" algn="l" rtl="0">
              <a:buNone/>
            </a:pPr>
            <a:endParaRPr lang="en-US" sz="3900" b="1" dirty="0"/>
          </a:p>
          <a:p>
            <a:pPr marL="0" indent="0" algn="l" rtl="0">
              <a:buNone/>
            </a:pPr>
            <a:r>
              <a:rPr lang="en-US" sz="3900" b="1" dirty="0" smtClean="0"/>
              <a:t>Laborious and Costly</a:t>
            </a:r>
          </a:p>
          <a:p>
            <a:pPr marL="0" indent="0" algn="l" rtl="0">
              <a:buNone/>
            </a:pPr>
            <a:endParaRPr lang="en-US" sz="3900" b="1" dirty="0" smtClean="0"/>
          </a:p>
          <a:p>
            <a:pPr marL="0" indent="0" algn="l" rtl="0">
              <a:buNone/>
            </a:pPr>
            <a:r>
              <a:rPr lang="en-US" dirty="0"/>
              <a:t>More so </a:t>
            </a:r>
            <a:r>
              <a:rPr lang="en-US" dirty="0" smtClean="0"/>
              <a:t>for</a:t>
            </a:r>
            <a:r>
              <a:rPr lang="en-US" dirty="0"/>
              <a:t> </a:t>
            </a:r>
            <a:r>
              <a:rPr lang="en-US" u="sng" dirty="0" smtClean="0"/>
              <a:t>non-model</a:t>
            </a:r>
            <a:r>
              <a:rPr lang="en-US" dirty="0" smtClean="0"/>
              <a:t> organisms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4509372"/>
            <a:ext cx="1689100" cy="2236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700" y="260648"/>
            <a:ext cx="2146300" cy="3944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087672" y="1909950"/>
            <a:ext cx="580672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err="1" smtClean="0">
                <a:solidFill>
                  <a:srgbClr val="C00000"/>
                </a:solidFill>
              </a:rPr>
              <a:t>Ara</a:t>
            </a:r>
            <a:r>
              <a:rPr lang="en-US" baseline="30000" dirty="0" smtClean="0">
                <a:solidFill>
                  <a:srgbClr val="C00000"/>
                </a:solidFill>
              </a:rPr>
              <a:t>-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Ara</a:t>
            </a:r>
            <a:r>
              <a:rPr lang="en-US" baseline="30000" dirty="0" smtClean="0">
                <a:solidFill>
                  <a:schemeClr val="bg1"/>
                </a:solidFill>
              </a:rPr>
              <a:t>+</a:t>
            </a:r>
            <a:endParaRPr lang="he-IL" baseline="30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87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512" y="332656"/>
            <a:ext cx="3960440" cy="6111388"/>
          </a:xfrm>
        </p:spPr>
        <p:txBody>
          <a:bodyPr>
            <a:noAutofit/>
          </a:bodyPr>
          <a:lstStyle/>
          <a:p>
            <a:pPr rtl="0"/>
            <a:r>
              <a:rPr lang="en-US" b="1" dirty="0" smtClean="0">
                <a:solidFill>
                  <a:schemeClr val="accent1"/>
                </a:solidFill>
              </a:rPr>
              <a:t>The Evolution of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>
                <a:solidFill>
                  <a:schemeClr val="accent2"/>
                </a:solidFill>
              </a:rPr>
              <a:t>Stress-Induced </a:t>
            </a:r>
            <a:br>
              <a:rPr lang="en-US" b="1" dirty="0" smtClean="0">
                <a:solidFill>
                  <a:schemeClr val="accent2"/>
                </a:solidFill>
              </a:rPr>
            </a:br>
            <a:r>
              <a:rPr lang="en-US" b="1" dirty="0" smtClean="0">
                <a:solidFill>
                  <a:schemeClr val="accent2"/>
                </a:solidFill>
              </a:rPr>
              <a:t>Mutagenesis</a:t>
            </a:r>
            <a:endParaRPr lang="he-IL" b="1" dirty="0">
              <a:solidFill>
                <a:schemeClr val="accent2"/>
              </a:solidFill>
            </a:endParaRPr>
          </a:p>
        </p:txBody>
      </p:sp>
      <p:pic>
        <p:nvPicPr>
          <p:cNvPr id="11" name="Picture 2" descr="http://rogermontgomery.com/wp-content/uploads/2012/08/The_good__the_bad_and_the_ugly_by_AtixVecto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5976" y="260176"/>
            <a:ext cx="4742557" cy="626516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4271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22"/>
    </mc:Choice>
    <mc:Fallback>
      <p:transition spd="slow" advTm="13222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 smtClean="0"/>
              <a:t>Competition experiments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30472" cy="5145959"/>
          </a:xfrm>
        </p:spPr>
        <p:txBody>
          <a:bodyPr>
            <a:normAutofit/>
          </a:bodyPr>
          <a:lstStyle/>
          <a:p>
            <a:pPr marL="57150" indent="0" algn="l" rtl="0">
              <a:buNone/>
            </a:pPr>
            <a:r>
              <a:rPr lang="en-US" b="1" dirty="0" smtClean="0"/>
              <a:t>Problem:</a:t>
            </a:r>
            <a:r>
              <a:rPr lang="en-US" dirty="0" smtClean="0"/>
              <a:t> Laborious and Costly</a:t>
            </a:r>
          </a:p>
          <a:p>
            <a:pPr marL="57150" indent="0" algn="l" rtl="0">
              <a:buNone/>
            </a:pPr>
            <a:endParaRPr lang="en-US" b="1" dirty="0" smtClean="0"/>
          </a:p>
          <a:p>
            <a:pPr marL="57150" indent="0" algn="l" rtl="0">
              <a:buNone/>
            </a:pPr>
            <a:r>
              <a:rPr lang="en-US" b="1" dirty="0" smtClean="0"/>
              <a:t>Our Solution: </a:t>
            </a:r>
            <a:r>
              <a:rPr lang="en-US" dirty="0" smtClean="0"/>
              <a:t>Computational framework that predicts competition results</a:t>
            </a:r>
          </a:p>
          <a:p>
            <a:pPr marL="57150" indent="0" algn="l" rtl="0">
              <a:buNone/>
            </a:pPr>
            <a:endParaRPr lang="en-US" sz="1900" dirty="0"/>
          </a:p>
          <a:p>
            <a:pPr marL="571500" indent="-514350" algn="l" rtl="0">
              <a:buFont typeface="+mj-lt"/>
              <a:buAutoNum type="arabicPeriod"/>
            </a:pPr>
            <a:r>
              <a:rPr lang="en-US" dirty="0"/>
              <a:t>Fit </a:t>
            </a:r>
            <a:r>
              <a:rPr lang="en-US" dirty="0" smtClean="0"/>
              <a:t>growth models to growth curve</a:t>
            </a:r>
            <a:r>
              <a:rPr lang="en-GB" dirty="0" smtClean="0"/>
              <a:t>s</a:t>
            </a:r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Predict competition </a:t>
            </a:r>
            <a:r>
              <a:rPr lang="en-US" dirty="0" smtClean="0"/>
              <a:t>results</a:t>
            </a:r>
            <a:endParaRPr lang="en-GB" dirty="0" smtClean="0"/>
          </a:p>
          <a:p>
            <a:pPr marL="571500" indent="-514350" algn="l" rtl="0">
              <a:buFont typeface="+mj-lt"/>
              <a:buAutoNum type="arabicPeriod"/>
            </a:pPr>
            <a:r>
              <a:rPr lang="en-GB" dirty="0" smtClean="0"/>
              <a:t>Infer fitness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700" y="260648"/>
            <a:ext cx="2146300" cy="3944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087672" y="1909950"/>
            <a:ext cx="580672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err="1" smtClean="0">
                <a:solidFill>
                  <a:srgbClr val="C00000"/>
                </a:solidFill>
              </a:rPr>
              <a:t>Ara</a:t>
            </a:r>
            <a:r>
              <a:rPr lang="en-US" baseline="30000" dirty="0" smtClean="0">
                <a:solidFill>
                  <a:srgbClr val="C00000"/>
                </a:solidFill>
              </a:rPr>
              <a:t>-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Ara</a:t>
            </a:r>
            <a:r>
              <a:rPr lang="en-US" baseline="30000" dirty="0" smtClean="0">
                <a:solidFill>
                  <a:schemeClr val="bg1"/>
                </a:solidFill>
              </a:rPr>
              <a:t>+</a:t>
            </a:r>
            <a:endParaRPr lang="he-IL" baseline="30000" dirty="0">
              <a:solidFill>
                <a:schemeClr val="bg1"/>
              </a:solidFill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4509372"/>
            <a:ext cx="1689100" cy="2236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57888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824"/>
    </mc:Choice>
    <mc:Fallback xmlns="">
      <p:transition spd="slow" advTm="43824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695"/>
          <a:stretch/>
        </p:blipFill>
        <p:spPr>
          <a:xfrm>
            <a:off x="-36512" y="0"/>
            <a:ext cx="9180512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07617" y="332656"/>
            <a:ext cx="4248472" cy="1470025"/>
          </a:xfrm>
          <a:solidFill>
            <a:srgbClr val="FFFFFF">
              <a:alpha val="29804"/>
            </a:srgbClr>
          </a:solidFill>
        </p:spPr>
        <p:txBody>
          <a:bodyPr>
            <a:normAutofit/>
          </a:bodyPr>
          <a:lstStyle/>
          <a:p>
            <a:r>
              <a:rPr lang="en-US" dirty="0" smtClean="0"/>
              <a:t>Growth models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831919" y="6516052"/>
            <a:ext cx="22765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0"/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</a:rPr>
              <a:t>Death to the Stock Photo</a:t>
            </a:r>
            <a:endParaRPr lang="he-IL" sz="1400" dirty="0">
              <a:solidFill>
                <a:schemeClr val="bg1">
                  <a:lumMod val="85000"/>
                </a:schemeClr>
              </a:solidFill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13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3948"/>
            <a:ext cx="9144000" cy="62834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Exponential model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22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4133131" y="3730663"/>
                <a:ext cx="4572000" cy="1772152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i="1">
                              <a:latin typeface="Cambria Math"/>
                            </a:rPr>
                            <m:t>𝑑𝑁</m:t>
                          </m:r>
                        </m:num>
                        <m:den>
                          <m:r>
                            <a:rPr lang="en-US" sz="2800" i="1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sz="2800" i="1">
                          <a:latin typeface="Cambria Math"/>
                        </a:rPr>
                        <m:t>=</m:t>
                      </m:r>
                      <m:r>
                        <a:rPr lang="en-US" sz="2800" i="1">
                          <a:latin typeface="Cambria Math"/>
                        </a:rPr>
                        <m:t>𝑟</m:t>
                      </m:r>
                      <m:r>
                        <a:rPr lang="en-US" sz="2800" i="1">
                          <a:latin typeface="Cambria Math"/>
                        </a:rPr>
                        <m:t>⋅</m:t>
                      </m:r>
                      <m:r>
                        <a:rPr lang="en-US" sz="2800" i="1">
                          <a:latin typeface="Cambria Math"/>
                        </a:rPr>
                        <m:t>𝑁</m:t>
                      </m:r>
                      <m:r>
                        <a:rPr lang="en-US" sz="2800" i="1">
                          <a:latin typeface="Cambria Math"/>
                        </a:rPr>
                        <m:t>⇒</m:t>
                      </m:r>
                    </m:oMath>
                  </m:oMathPara>
                </a14:m>
                <a:endParaRPr lang="en-US" sz="2800" i="1" dirty="0" smtClean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/>
                        </a:rPr>
                        <m:t>𝑁</m:t>
                      </m:r>
                      <m:d>
                        <m:d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/>
                            </a:rPr>
                            <m:t>𝑁</m:t>
                          </m:r>
                        </m:e>
                        <m:sub>
                          <m:r>
                            <a:rPr lang="en-US" sz="2800" i="1">
                              <a:latin typeface="Cambria Math"/>
                            </a:rPr>
                            <m:t>0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sz="2800" i="1">
                              <a:latin typeface="Cambria Math"/>
                            </a:rPr>
                            <m:t>𝑟𝑡</m:t>
                          </m:r>
                        </m:sup>
                      </m:sSup>
                      <m:r>
                        <a:rPr lang="en-US" sz="2800" i="1">
                          <a:latin typeface="Cambria Math"/>
                        </a:rPr>
                        <m:t>⇒</m:t>
                      </m:r>
                    </m:oMath>
                  </m:oMathPara>
                </a14:m>
                <a:endParaRPr lang="en-US" sz="2800" i="1" dirty="0" smtClean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/>
                        </a:rPr>
                        <m:t>𝑙𝑜𝑔𝑁</m:t>
                      </m:r>
                      <m:d>
                        <m:d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800" i="1">
                          <a:latin typeface="Cambria Math"/>
                        </a:rPr>
                        <m:t>=</m:t>
                      </m:r>
                      <m:func>
                        <m:func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>
                              <a:latin typeface="Cambria Math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2800" i="1">
                          <a:latin typeface="Cambria Math"/>
                        </a:rPr>
                        <m:t>+</m:t>
                      </m:r>
                      <m:r>
                        <a:rPr lang="en-US" sz="2800" i="1">
                          <a:latin typeface="Cambria Math"/>
                        </a:rPr>
                        <m:t>𝑟𝑡</m:t>
                      </m:r>
                    </m:oMath>
                  </m:oMathPara>
                </a14:m>
                <a:endParaRPr lang="he-IL" sz="28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3131" y="3730663"/>
                <a:ext cx="4572000" cy="177215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7169329" y="2536048"/>
            <a:ext cx="1835858" cy="6155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lvl="0" rtl="0"/>
            <a:r>
              <a:rPr kumimoji="0" lang="en-US" altLang="he-IL" sz="20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ourier New" pitchFamily="49" charset="0"/>
                <a:cs typeface="Courier New" pitchFamily="49" charset="0"/>
              </a:rPr>
              <a:t>N</a:t>
            </a:r>
            <a:r>
              <a:rPr kumimoji="0" lang="en-US" altLang="he-IL" sz="2000" b="0" i="0" u="none" strike="noStrike" cap="none" normalizeH="0" baseline="-25000" dirty="0" smtClean="0">
                <a:ln>
                  <a:noFill/>
                </a:ln>
                <a:solidFill>
                  <a:schemeClr val="tx2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en-US" altLang="he-IL" sz="2000" b="0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ourier New" pitchFamily="49" charset="0"/>
                <a:cs typeface="Courier New" pitchFamily="49" charset="0"/>
              </a:rPr>
              <a:t>=0.014</a:t>
            </a:r>
          </a:p>
          <a:p>
            <a:pPr lvl="0" rtl="0"/>
            <a:r>
              <a:rPr lang="en-US" altLang="he-IL" sz="2000" dirty="0" smtClean="0">
                <a:solidFill>
                  <a:schemeClr val="tx2"/>
                </a:solidFill>
                <a:latin typeface="Courier New" pitchFamily="49" charset="0"/>
                <a:cs typeface="Courier New" pitchFamily="49" charset="0"/>
              </a:rPr>
              <a:t>r=0.451 hr</a:t>
            </a:r>
            <a:r>
              <a:rPr lang="en-US" altLang="he-IL" sz="2000" baseline="30000" dirty="0" smtClean="0">
                <a:solidFill>
                  <a:schemeClr val="tx2"/>
                </a:solidFill>
                <a:latin typeface="Courier New" pitchFamily="49" charset="0"/>
                <a:cs typeface="Courier New" pitchFamily="49" charset="0"/>
              </a:rPr>
              <a:t>-1</a:t>
            </a:r>
            <a:endParaRPr kumimoji="0" lang="en-US" altLang="he-IL" sz="2000" b="0" i="0" u="none" strike="noStrike" cap="none" normalizeH="0" baseline="30000" dirty="0" smtClean="0">
              <a:ln>
                <a:noFill/>
              </a:ln>
              <a:solidFill>
                <a:schemeClr val="tx2"/>
              </a:solidFill>
              <a:effectLst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7200638" y="1630541"/>
            <a:ext cx="1835858" cy="6155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algn="r" rtl="1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lvl="0" rtl="0"/>
            <a:r>
              <a:rPr kumimoji="0" lang="en-US" altLang="he-IL" sz="20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Courier New" pitchFamily="49" charset="0"/>
                <a:cs typeface="Courier New" pitchFamily="49" charset="0"/>
              </a:rPr>
              <a:t>N</a:t>
            </a:r>
            <a:r>
              <a:rPr kumimoji="0" lang="en-US" altLang="he-IL" sz="2000" b="0" i="0" u="none" strike="noStrike" cap="none" normalizeH="0" baseline="-25000" dirty="0" smtClean="0">
                <a:ln>
                  <a:noFill/>
                </a:ln>
                <a:solidFill>
                  <a:srgbClr val="C00000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en-US" altLang="he-IL" sz="20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Courier New" pitchFamily="49" charset="0"/>
                <a:cs typeface="Courier New" pitchFamily="49" charset="0"/>
              </a:rPr>
              <a:t>=0.018</a:t>
            </a:r>
          </a:p>
          <a:p>
            <a:pPr lvl="0" rtl="0"/>
            <a:r>
              <a:rPr lang="en-US" altLang="he-IL" sz="2000" dirty="0" smtClean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r=0.466 hr</a:t>
            </a:r>
            <a:r>
              <a:rPr lang="en-US" altLang="he-IL" sz="2000" baseline="30000" dirty="0" smtClean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-1</a:t>
            </a:r>
            <a:endParaRPr kumimoji="0" lang="en-US" altLang="he-IL" sz="2000" b="0" i="0" u="none" strike="noStrike" cap="none" normalizeH="0" baseline="30000" dirty="0" smtClean="0">
              <a:ln>
                <a:noFill/>
              </a:ln>
              <a:solidFill>
                <a:srgbClr val="C00000"/>
              </a:solidFill>
              <a:effectLst/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62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Exponential model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/>
                            </a:rPr>
                            <m:t>𝑑𝑁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r>
                        <a:rPr lang="en-US" sz="2400" b="0" i="1" smtClean="0">
                          <a:latin typeface="Cambria Math"/>
                        </a:rPr>
                        <m:t>𝑟</m:t>
                      </m:r>
                      <m:r>
                        <a:rPr lang="en-US" sz="2400" b="0" i="1" smtClean="0">
                          <a:latin typeface="Cambria Math"/>
                        </a:rPr>
                        <m:t>⋅</m:t>
                      </m:r>
                      <m:r>
                        <a:rPr lang="en-US" sz="2400" b="0" i="1" smtClean="0">
                          <a:latin typeface="Cambria Math"/>
                        </a:rPr>
                        <m:t>𝑁</m:t>
                      </m:r>
                      <m:r>
                        <a:rPr lang="en-US" sz="2400" b="0" i="1" smtClean="0">
                          <a:latin typeface="Cambria Math"/>
                        </a:rPr>
                        <m:t>⇒</m:t>
                      </m:r>
                      <m:r>
                        <a:rPr lang="en-US" sz="2400" b="0" i="1" smtClean="0">
                          <a:latin typeface="Cambria Math"/>
                        </a:rPr>
                        <m:t>𝑁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𝑁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0</m:t>
                          </m:r>
                        </m:sub>
                      </m:sSub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/>
                            </a:rPr>
                            <m:t>𝑟𝑡</m:t>
                          </m:r>
                        </m:sup>
                      </m:sSup>
                      <m:r>
                        <a:rPr lang="en-US" sz="2400" b="0" i="1" smtClean="0">
                          <a:latin typeface="Cambria Math"/>
                        </a:rPr>
                        <m:t>⇒</m:t>
                      </m:r>
                      <m:r>
                        <a:rPr lang="en-US" sz="2400" b="0" i="1" smtClean="0">
                          <a:latin typeface="Cambria Math"/>
                        </a:rPr>
                        <m:t>𝑙𝑜𝑔𝑁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2400" b="0" i="1" smtClean="0">
                          <a:latin typeface="Cambria Math"/>
                        </a:rPr>
                        <m:t>+</m:t>
                      </m:r>
                      <m:r>
                        <a:rPr lang="en-US" sz="2400" b="0" i="1" smtClean="0">
                          <a:latin typeface="Cambria Math"/>
                        </a:rPr>
                        <m:t>𝑟𝑡</m:t>
                      </m:r>
                    </m:oMath>
                  </m:oMathPara>
                </a14:m>
                <a:endParaRPr lang="en-US" sz="2400" dirty="0" smtClean="0"/>
              </a:p>
              <a:p>
                <a:pPr marL="0" indent="0" algn="l" rtl="0">
                  <a:buNone/>
                </a:pPr>
                <a:endParaRPr lang="en-US" sz="2400" dirty="0"/>
              </a:p>
              <a:p>
                <a:pPr marL="0" indent="0" algn="l" rtl="0">
                  <a:buNone/>
                </a:pPr>
                <a:endParaRPr lang="en-US" sz="2400" dirty="0" smtClean="0"/>
              </a:p>
              <a:p>
                <a:pPr marL="0" indent="0" algn="l" rtl="0">
                  <a:buNone/>
                </a:pPr>
                <a:endParaRPr lang="en-US" sz="2400" dirty="0"/>
              </a:p>
              <a:p>
                <a:pPr marL="0" indent="0" algn="l" rtl="0">
                  <a:buNone/>
                </a:pPr>
                <a:r>
                  <a:rPr lang="en-US" sz="2800" dirty="0" smtClean="0"/>
                  <a:t>Traditional method says: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/>
                      </a:rPr>
                      <m:t>𝑠</m:t>
                    </m:r>
                    <m:r>
                      <a:rPr lang="en-US" sz="2800" b="0" i="1" smtClean="0">
                        <a:latin typeface="Cambria Math"/>
                      </a:rPr>
                      <m:t>=</m:t>
                    </m:r>
                    <m:r>
                      <a:rPr lang="en-US" sz="2800" b="0" i="1" smtClean="0">
                        <a:solidFill>
                          <a:schemeClr val="accent2"/>
                        </a:solidFill>
                        <a:latin typeface="Cambria Math"/>
                      </a:rPr>
                      <m:t>𝑟</m:t>
                    </m:r>
                    <m:r>
                      <a:rPr lang="en-US" sz="2800" b="0" i="1" smtClean="0">
                        <a:latin typeface="Cambria Math"/>
                      </a:rPr>
                      <m:t>−</m:t>
                    </m:r>
                    <m:r>
                      <a:rPr lang="en-US" sz="2800" b="0" i="1" smtClean="0">
                        <a:solidFill>
                          <a:schemeClr val="tx2"/>
                        </a:solidFill>
                        <a:latin typeface="Cambria Math"/>
                      </a:rPr>
                      <m:t>𝑟</m:t>
                    </m:r>
                    <m:r>
                      <a:rPr lang="en-US" sz="2800" b="0" i="1" smtClean="0">
                        <a:latin typeface="Cambria Math"/>
                      </a:rPr>
                      <m:t>=0.015 </m:t>
                    </m:r>
                    <m:r>
                      <a:rPr lang="en-US" sz="2800" b="0" i="1" smtClean="0">
                        <a:latin typeface="Cambria Math"/>
                      </a:rPr>
                      <m:t>h</m:t>
                    </m:r>
                    <m:sSup>
                      <m:sSupPr>
                        <m:ctrlPr>
                          <a:rPr lang="en-US" sz="28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/>
                          </a:rPr>
                          <m:t>𝑟</m:t>
                        </m:r>
                      </m:e>
                      <m:sup>
                        <m:r>
                          <a:rPr lang="en-US" sz="2800" b="0" i="1" smtClean="0">
                            <a:latin typeface="Cambria Math"/>
                          </a:rPr>
                          <m:t>−1</m:t>
                        </m:r>
                      </m:sup>
                    </m:sSup>
                  </m:oMath>
                </a14:m>
                <a:endParaRPr lang="en-US" sz="2800" dirty="0" smtClean="0"/>
              </a:p>
              <a:p>
                <a:pPr marL="0" indent="0" algn="l" rtl="0">
                  <a:buNone/>
                </a:pPr>
                <a:r>
                  <a:rPr lang="en-US" sz="2800" dirty="0" smtClean="0"/>
                  <a:t>Can be converted to generations: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𝑇</m:t>
                        </m:r>
                      </m:sub>
                    </m:sSub>
                    <m:r>
                      <a:rPr lang="en-US" sz="24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i="1" smtClean="0">
                            <a:solidFill>
                              <a:srgbClr val="C00000"/>
                            </a:solidFill>
                            <a:latin typeface="Cambria Math"/>
                          </a:rPr>
                          <m:t>𝑟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US" sz="2400" i="1" smtClean="0">
                            <a:solidFill>
                              <a:schemeClr val="accent1"/>
                            </a:solidFill>
                            <a:latin typeface="Cambria Math"/>
                          </a:rPr>
                          <m:t>𝑟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/>
                          </a:rPr>
                          <m:t>𝑟</m:t>
                        </m:r>
                      </m:den>
                    </m:f>
                    <m:func>
                      <m:func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 b="0" i="0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2</m:t>
                            </m:r>
                          </m:e>
                        </m:d>
                      </m:e>
                    </m:func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/>
                      </a:rPr>
                      <m:t> 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/>
                      </a:rPr>
                      <m:t>𝑔𝑒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𝑛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</m:oMath>
                </a14:m>
                <a:endParaRPr lang="en-US" sz="2400" b="0" dirty="0" smtClean="0">
                  <a:solidFill>
                    <a:schemeClr val="tx1"/>
                  </a:solidFill>
                </a:endParaRPr>
              </a:p>
              <a:p>
                <a:pPr marL="0" indent="0" rtl="0">
                  <a:buNone/>
                </a:pPr>
                <a:r>
                  <a:rPr lang="en-US" sz="1800" dirty="0" err="1" smtClean="0"/>
                  <a:t>Chevin</a:t>
                </a:r>
                <a:r>
                  <a:rPr lang="en-US" sz="1800" dirty="0" smtClean="0"/>
                  <a:t> 2011</a:t>
                </a:r>
                <a:r>
                  <a:rPr lang="en-US" sz="2800" dirty="0" smtClean="0"/>
                  <a:t> </a:t>
                </a:r>
              </a:p>
              <a:p>
                <a:pPr marL="0" indent="0" algn="l" rtl="0">
                  <a:buNone/>
                </a:pPr>
                <a:r>
                  <a:rPr lang="en-US" sz="2800" dirty="0" smtClean="0"/>
                  <a:t>This analysis only captures one growth parameter -&gt; one growth phase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481" r="-5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8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3948"/>
            <a:ext cx="9144000" cy="62834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Three growth phases?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475656" y="1268760"/>
            <a:ext cx="792088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 smtClean="0"/>
              <a:t>lag</a:t>
            </a:r>
            <a:endParaRPr lang="he-IL" sz="2000" dirty="0"/>
          </a:p>
        </p:txBody>
      </p:sp>
      <p:sp>
        <p:nvSpPr>
          <p:cNvPr id="5" name="Rectangle 4"/>
          <p:cNvSpPr/>
          <p:nvPr/>
        </p:nvSpPr>
        <p:spPr>
          <a:xfrm>
            <a:off x="2583242" y="1268760"/>
            <a:ext cx="14126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exponential</a:t>
            </a:r>
            <a:endParaRPr lang="he-IL" sz="2000" dirty="0"/>
          </a:p>
        </p:txBody>
      </p:sp>
      <p:sp>
        <p:nvSpPr>
          <p:cNvPr id="7" name="Rectangle 6"/>
          <p:cNvSpPr/>
          <p:nvPr/>
        </p:nvSpPr>
        <p:spPr>
          <a:xfrm>
            <a:off x="4023402" y="1268760"/>
            <a:ext cx="12323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stationary</a:t>
            </a:r>
            <a:endParaRPr lang="he-IL" sz="2000" dirty="0"/>
          </a:p>
        </p:txBody>
      </p:sp>
      <p:sp>
        <p:nvSpPr>
          <p:cNvPr id="8" name="Rectangle 7"/>
          <p:cNvSpPr/>
          <p:nvPr/>
        </p:nvSpPr>
        <p:spPr>
          <a:xfrm>
            <a:off x="5255727" y="3197294"/>
            <a:ext cx="363675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Maybe also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Deceleration phase?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Death phase?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Diauxic shift?</a:t>
            </a:r>
            <a:endParaRPr lang="he-IL" sz="2800" dirty="0"/>
          </a:p>
        </p:txBody>
      </p:sp>
    </p:spTree>
    <p:extLst>
      <p:ext uri="{BB962C8B-B14F-4D97-AF65-F5344CB8AC3E}">
        <p14:creationId xmlns:p14="http://schemas.microsoft.com/office/powerpoint/2010/main" val="36985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687138"/>
            <a:ext cx="7524328" cy="5170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Logistic model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40768"/>
                <a:ext cx="8229600" cy="4525963"/>
              </a:xfrm>
            </p:spPr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/>
                            </a:rPr>
                            <m:t>𝑑𝑁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r>
                        <a:rPr lang="en-US" sz="2400" b="0" i="1" smtClean="0">
                          <a:latin typeface="Cambria Math"/>
                        </a:rPr>
                        <m:t>𝑟𝑁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/>
                                </a:rPr>
                                <m:t>𝑁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/>
                                </a:rPr>
                                <m:t>𝐾</m:t>
                              </m:r>
                            </m:den>
                          </m:f>
                        </m:e>
                      </m:d>
                      <m:r>
                        <a:rPr lang="en-US" sz="2400" b="0" i="1" smtClean="0">
                          <a:latin typeface="Cambria Math"/>
                        </a:rPr>
                        <m:t>⇒</m:t>
                      </m:r>
                      <m:r>
                        <a:rPr lang="en-US" sz="2400" b="0" i="1" smtClean="0">
                          <a:latin typeface="Cambria Math"/>
                        </a:rPr>
                        <m:t>𝑁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/>
                            </a:rPr>
                            <m:t>𝐾</m:t>
                          </m:r>
                        </m:num>
                        <m:den>
                          <m:r>
                            <a:rPr lang="en-US" sz="2400" i="1">
                              <a:latin typeface="Cambria Math"/>
                            </a:rPr>
                            <m:t>1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latin typeface="Cambria Math"/>
                                    </a:rPr>
                                    <m:t>𝐾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0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400" b="0" i="1" smtClean="0">
                                  <a:latin typeface="Cambria Math"/>
                                </a:rPr>
                                <m:t>−1</m:t>
                              </m:r>
                            </m:e>
                          </m:d>
                          <m:sSup>
                            <m:sSup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𝑟𝑡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he-IL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40768"/>
                <a:ext cx="8229600" cy="4525963"/>
              </a:xfr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5292080" y="4118836"/>
            <a:ext cx="1102866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r</a:t>
            </a:r>
            <a:r>
              <a:rPr lang="he-IL" altLang="he-IL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he-IL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0.51 </a:t>
            </a: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K 0.92 </a:t>
            </a: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N</a:t>
            </a:r>
            <a:r>
              <a:rPr lang="he-IL" altLang="he-IL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0</a:t>
            </a:r>
            <a:r>
              <a:rPr lang="en-US" altLang="he-IL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 0.015</a:t>
            </a:r>
            <a:endParaRPr kumimoji="0" lang="he-IL" altLang="he-IL" b="0" i="0" u="none" strike="noStrike" cap="none" normalizeH="0" baseline="0" dirty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556389" y="2507488"/>
            <a:ext cx="1102866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dirty="0" smtClean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r 0.58 </a:t>
            </a: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dirty="0" smtClean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K 1.10 </a:t>
            </a: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dirty="0" smtClean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N0 0.015</a:t>
            </a:r>
            <a:endParaRPr kumimoji="0" lang="he-IL" altLang="he-IL" b="0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1123000" y="5635149"/>
            <a:ext cx="2448272" cy="720080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Oval 8"/>
          <p:cNvSpPr/>
          <p:nvPr/>
        </p:nvSpPr>
        <p:spPr>
          <a:xfrm rot="19447942">
            <a:off x="2591721" y="4798046"/>
            <a:ext cx="2448272" cy="720080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01352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</a:t>
            </a:r>
            <a:r>
              <a:rPr lang="en-US" dirty="0" smtClean="0"/>
              <a:t>model: why?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 algn="l" rtl="0">
                  <a:buNone/>
                </a:pPr>
                <a:r>
                  <a:rPr lang="en-US" dirty="0" smtClean="0"/>
                  <a:t>Can be derived from resource consumption models.</a:t>
                </a:r>
              </a:p>
              <a:p>
                <a:pPr marL="0" indent="0" algn="l" rtl="0">
                  <a:buNone/>
                </a:pPr>
                <a:r>
                  <a:rPr lang="en-US" b="1" dirty="0" smtClean="0"/>
                  <a:t>Consumer growth:</a:t>
                </a: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𝑑𝑁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b="0" i="0" smtClean="0">
                          <a:latin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</a:rPr>
                        <m:t>𝜖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/>
                        </a:rPr>
                        <m:t>aRN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 algn="l" rtl="0">
                  <a:buNone/>
                </a:pPr>
                <a:r>
                  <a:rPr lang="en-US" b="1" dirty="0" smtClean="0"/>
                  <a:t>Abiotic resource with logistic growth:</a:t>
                </a:r>
                <a:endParaRPr lang="en-US" b="1" dirty="0"/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𝑑𝑅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>
                          <a:latin typeface="Cambria Math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en-US">
                          <a:latin typeface="Cambria Math"/>
                        </a:rPr>
                        <m:t>aRN</m:t>
                      </m:r>
                    </m:oMath>
                  </m:oMathPara>
                </a14:m>
                <a:endParaRPr lang="en-US" dirty="0" smtClean="0"/>
              </a:p>
              <a:p>
                <a:pPr marL="0" indent="0" algn="l" rtl="0">
                  <a:buNone/>
                </a:pPr>
                <a:r>
                  <a:rPr lang="en-US" b="1" dirty="0" smtClean="0"/>
                  <a:t>Biotic resource with logistic growth:</a:t>
                </a: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𝑑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𝑅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/>
                        </a:rPr>
                        <m:t>bR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0" smtClean="0">
                              <a:latin typeface="Cambria Math"/>
                            </a:rPr>
                            <m:t>1−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/>
                                </a:rPr>
                                <m:t>R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/>
                                </a:rPr>
                                <m:t>K</m:t>
                              </m:r>
                            </m:den>
                          </m:f>
                        </m:e>
                      </m:d>
                      <m:r>
                        <a:rPr lang="en-US" b="0" i="0" smtClean="0">
                          <a:latin typeface="Cambria Math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/>
                        </a:rPr>
                        <m:t>aRN</m:t>
                      </m:r>
                    </m:oMath>
                  </m:oMathPara>
                </a14:m>
                <a:endParaRPr lang="en-US" dirty="0" smtClean="0"/>
              </a:p>
              <a:p>
                <a:pPr marL="0" indent="0" algn="l" rtl="0">
                  <a:buNone/>
                </a:pPr>
                <a:endParaRPr lang="en-US" dirty="0"/>
              </a:p>
              <a:p>
                <a:pPr marL="0" indent="0" algn="l" rtl="0">
                  <a:buNone/>
                </a:pPr>
                <a:endParaRPr lang="he-IL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704" t="-3504" r="-1259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860032" y="6381328"/>
            <a:ext cx="4140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http://blog.yoavram.com/growth-models/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5093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566" y="1772816"/>
            <a:ext cx="7316867" cy="50303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dirty="0" smtClean="0"/>
              <a:t>Generalized logistic (Richards) model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268760"/>
                <a:ext cx="8229600" cy="4525963"/>
              </a:xfrm>
            </p:spPr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/>
                            </a:rPr>
                            <m:t>𝑑𝑁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sz="2800" b="0" i="1" smtClean="0">
                          <a:latin typeface="Cambria Math"/>
                        </a:rPr>
                        <m:t>=</m:t>
                      </m:r>
                      <m:r>
                        <a:rPr lang="en-US" sz="2800" b="0" i="1" smtClean="0">
                          <a:latin typeface="Cambria Math"/>
                        </a:rPr>
                        <m:t>𝑟𝑁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/>
                            </a:rPr>
                            <m:t>1−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b="0" i="1" smtClean="0"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𝐾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b="0" i="1" smtClean="0">
                                  <a:solidFill>
                                    <a:srgbClr val="C00000"/>
                                  </a:solidFill>
                                  <a:latin typeface="Cambria Math"/>
                                </a:rPr>
                                <m:t>𝜈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he-IL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268760"/>
                <a:ext cx="8229600" cy="4525963"/>
              </a:xfr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83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566" y="1772816"/>
            <a:ext cx="7316867" cy="50303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dirty="0" smtClean="0"/>
              <a:t>Generalized logistic (Richards) model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35285"/>
                <a:ext cx="8229600" cy="4525963"/>
              </a:xfrm>
            </p:spPr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/>
                        </a:rPr>
                        <m:t>𝑁</m:t>
                      </m:r>
                      <m:d>
                        <m:d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4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/>
                            </a:rPr>
                            <m:t>𝐾</m:t>
                          </m:r>
                        </m:num>
                        <m:den>
                          <m:sSup>
                            <m:sSup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/>
                                    </a:rPr>
                                    <m:t>1+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400" i="1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ctrlPr>
                                                <a:rPr lang="en-US" sz="2400" i="1">
                                                  <a:latin typeface="Cambria Math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f>
                                                <m:fPr>
                                                  <m:ctrlPr>
                                                    <a:rPr lang="en-US" sz="2400" i="1">
                                                      <a:latin typeface="Cambria Math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en-US" sz="2400" i="1">
                                                      <a:latin typeface="Cambria Math"/>
                                                    </a:rPr>
                                                    <m:t>𝐾</m:t>
                                                  </m:r>
                                                </m:num>
                                                <m:den>
                                                  <m:sSub>
                                                    <m:sSubPr>
                                                      <m:ctrlPr>
                                                        <a:rPr lang="en-US" sz="2400" i="1">
                                                          <a:latin typeface="Cambria Math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400" i="1">
                                                          <a:latin typeface="Cambria Math"/>
                                                        </a:rPr>
                                                        <m:t>𝑁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400" i="1">
                                                          <a:latin typeface="Cambria Math"/>
                                                        </a:rPr>
                                                        <m:t>0</m:t>
                                                      </m:r>
                                                    </m:sub>
                                                  </m:sSub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en-US" sz="2400" i="1" smtClean="0">
                                              <a:solidFill>
                                                <a:srgbClr val="C00000"/>
                                              </a:solidFill>
                                              <a:latin typeface="Cambria Math"/>
                                            </a:rPr>
                                            <m:t>𝜈</m:t>
                                          </m:r>
                                        </m:sup>
                                      </m:sSup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−1</m:t>
                                      </m:r>
                                    </m:e>
                                  </m:d>
                                  <m:sSup>
                                    <m:sSupPr>
                                      <m:ctrlPr>
                                        <a:rPr lang="en-US" sz="24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𝑟</m:t>
                                      </m:r>
                                      <m:r>
                                        <a:rPr lang="en-US" sz="2400" i="1" smtClean="0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𝜈</m:t>
                                      </m:r>
                                      <m:r>
                                        <a:rPr lang="en-US" sz="2400" b="0" i="1" smtClean="0">
                                          <a:latin typeface="Cambria Math"/>
                                        </a:rPr>
                                        <m:t>𝑡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en-US" sz="2400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𝜈</m:t>
                                  </m:r>
                                </m:den>
                              </m:f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35285"/>
                <a:ext cx="8229600" cy="4525963"/>
              </a:xfr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6" name="Oval 5"/>
          <p:cNvSpPr/>
          <p:nvPr/>
        </p:nvSpPr>
        <p:spPr>
          <a:xfrm rot="20743590">
            <a:off x="1475656" y="5375882"/>
            <a:ext cx="2448272" cy="720080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2051720" y="2379774"/>
            <a:ext cx="950581" cy="19082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pt-BR" sz="2000" dirty="0">
                <a:solidFill>
                  <a:schemeClr val="accent2"/>
                </a:solidFill>
              </a:rPr>
              <a:t>r </a:t>
            </a:r>
            <a:r>
              <a:rPr lang="pt-BR" sz="2000" dirty="0" smtClean="0">
                <a:solidFill>
                  <a:schemeClr val="accent2"/>
                </a:solidFill>
              </a:rPr>
              <a:t>0.62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pt-BR" sz="2000" dirty="0" smtClean="0">
                <a:solidFill>
                  <a:schemeClr val="accent2"/>
                </a:solidFill>
              </a:rPr>
              <a:t>K 1.11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pt-BR" sz="2000" dirty="0" smtClean="0">
                <a:solidFill>
                  <a:schemeClr val="accent2"/>
                </a:solidFill>
              </a:rPr>
              <a:t>N</a:t>
            </a:r>
            <a:r>
              <a:rPr lang="pt-BR" sz="2000" baseline="-25000" dirty="0" smtClean="0">
                <a:solidFill>
                  <a:schemeClr val="accent2"/>
                </a:solidFill>
              </a:rPr>
              <a:t>0</a:t>
            </a:r>
            <a:r>
              <a:rPr lang="pt-BR" sz="2000" dirty="0" smtClean="0">
                <a:solidFill>
                  <a:schemeClr val="accent2"/>
                </a:solidFill>
              </a:rPr>
              <a:t> 0.012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pt-BR" sz="2000" dirty="0" smtClean="0">
                <a:solidFill>
                  <a:schemeClr val="accent2"/>
                </a:solidFill>
              </a:rPr>
              <a:t>v 0.898 </a:t>
            </a:r>
            <a:r>
              <a:rPr lang="pt-BR" sz="2000" dirty="0">
                <a:solidFill>
                  <a:schemeClr val="accent2"/>
                </a:solidFill>
              </a:rPr>
              <a:t/>
            </a:r>
            <a:br>
              <a:rPr lang="pt-BR" sz="2000" dirty="0">
                <a:solidFill>
                  <a:schemeClr val="accent2"/>
                </a:solidFill>
              </a:rPr>
            </a:br>
            <a:endParaRPr kumimoji="0" lang="he-IL" altLang="he-IL" sz="4400" b="0" i="0" u="none" strike="noStrike" cap="none" normalizeH="0" baseline="0" dirty="0" smtClean="0">
              <a:ln>
                <a:noFill/>
              </a:ln>
              <a:solidFill>
                <a:schemeClr val="accent2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6372200" y="3859954"/>
            <a:ext cx="820738" cy="19082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pt-BR" sz="2000" dirty="0">
                <a:solidFill>
                  <a:schemeClr val="accent1"/>
                </a:solidFill>
              </a:rPr>
              <a:t>r </a:t>
            </a:r>
            <a:r>
              <a:rPr lang="pt-BR" sz="2000" dirty="0" smtClean="0">
                <a:solidFill>
                  <a:schemeClr val="accent1"/>
                </a:solidFill>
              </a:rPr>
              <a:t>0.434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pt-BR" sz="2000" dirty="0" smtClean="0">
                <a:solidFill>
                  <a:schemeClr val="accent1"/>
                </a:solidFill>
              </a:rPr>
              <a:t>K 0.92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pt-BR" sz="2000" dirty="0" smtClean="0">
                <a:solidFill>
                  <a:schemeClr val="accent1"/>
                </a:solidFill>
              </a:rPr>
              <a:t>N</a:t>
            </a:r>
            <a:r>
              <a:rPr lang="pt-BR" sz="2000" baseline="-25000" dirty="0" smtClean="0">
                <a:solidFill>
                  <a:schemeClr val="accent1"/>
                </a:solidFill>
              </a:rPr>
              <a:t>0</a:t>
            </a:r>
            <a:r>
              <a:rPr lang="pt-BR" sz="2000" dirty="0" smtClean="0">
                <a:solidFill>
                  <a:schemeClr val="accent1"/>
                </a:solidFill>
              </a:rPr>
              <a:t> 0.02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pt-BR" sz="2000" dirty="0" smtClean="0">
                <a:solidFill>
                  <a:schemeClr val="accent1"/>
                </a:solidFill>
              </a:rPr>
              <a:t>v 1.32</a:t>
            </a:r>
            <a:r>
              <a:rPr lang="pt-BR" sz="2000" dirty="0">
                <a:solidFill>
                  <a:schemeClr val="accent1"/>
                </a:solidFill>
              </a:rPr>
              <a:t/>
            </a:r>
            <a:br>
              <a:rPr lang="pt-BR" sz="2000" dirty="0">
                <a:solidFill>
                  <a:schemeClr val="accent1"/>
                </a:solidFill>
              </a:rPr>
            </a:br>
            <a:endParaRPr kumimoji="0" lang="he-IL" altLang="he-IL" sz="4400" b="0" i="0" u="none" strike="noStrike" cap="none" normalizeH="0" baseline="0" dirty="0" smtClean="0">
              <a:ln>
                <a:noFill/>
              </a:ln>
              <a:solidFill>
                <a:schemeClr val="accent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575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err="1" smtClean="0"/>
              <a:t>Baranyi</a:t>
            </a:r>
            <a:r>
              <a:rPr lang="en-US" dirty="0" smtClean="0"/>
              <a:t>-Roberts model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/>
                            </a:rPr>
                            <m:t>𝑑𝑁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sz="2800" b="0" i="1" smtClean="0">
                          <a:latin typeface="Cambria Math"/>
                        </a:rPr>
                        <m:t>=</m:t>
                      </m:r>
                      <m:r>
                        <a:rPr lang="en-US" sz="2800" b="0" i="1" smtClean="0">
                          <a:latin typeface="Cambria Math"/>
                        </a:rPr>
                        <m:t>𝑟</m:t>
                      </m:r>
                      <m:r>
                        <a:rPr lang="en-US" sz="2800" b="0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𝛼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800" b="0" i="1" smtClean="0">
                          <a:latin typeface="Cambria Math"/>
                        </a:rPr>
                        <m:t>𝑁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/>
                            </a:rPr>
                            <m:t>1−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b="0" i="1" smtClean="0">
                                          <a:latin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𝑁</m:t>
                                      </m:r>
                                    </m:num>
                                    <m:den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𝐾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b="0" i="1" smtClean="0">
                                  <a:latin typeface="Cambria Math"/>
                                </a:rPr>
                                <m:t>𝜈</m:t>
                              </m:r>
                            </m:sup>
                          </m:sSup>
                        </m:e>
                      </m:d>
                      <m:r>
                        <a:rPr lang="en-US" sz="2800" b="0" i="1" smtClean="0">
                          <a:latin typeface="Cambria Math"/>
                        </a:rPr>
                        <m:t>⇒</m:t>
                      </m:r>
                    </m:oMath>
                  </m:oMathPara>
                </a14:m>
                <a:endParaRPr lang="en-US" sz="2800" b="0" dirty="0" smtClean="0"/>
              </a:p>
              <a:p>
                <a:pPr marL="0" indent="0" algn="l" rtl="0">
                  <a:buNone/>
                </a:pPr>
                <a:endParaRPr lang="en-US" sz="2800" b="0" i="1" dirty="0" smtClean="0">
                  <a:latin typeface="Cambria Math"/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/>
                        </a:rPr>
                        <m:t>𝑁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8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/>
                            </a:rPr>
                            <m:t>𝐾</m:t>
                          </m:r>
                        </m:num>
                        <m:den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/>
                                    </a:rPr>
                                    <m:t>1+</m:t>
                                  </m:r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ctrlPr>
                                                <a:rPr lang="en-US" sz="2800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f>
                                                <m:fPr>
                                                  <m:ctrlPr>
                                                    <a:rPr lang="en-US" sz="2800" b="0" i="1" smtClean="0">
                                                      <a:latin typeface="Cambria Math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en-US" sz="2800" b="0" i="1" smtClean="0">
                                                      <a:latin typeface="Cambria Math"/>
                                                    </a:rPr>
                                                    <m:t>𝐾</m:t>
                                                  </m:r>
                                                </m:num>
                                                <m:den>
                                                  <m:sSub>
                                                    <m:sSubPr>
                                                      <m:ctrlPr>
                                                        <a:rPr lang="en-US" sz="2800" b="0" i="1" smtClean="0">
                                                          <a:latin typeface="Cambria Math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b="0" i="1" smtClean="0">
                                                          <a:latin typeface="Cambria Math"/>
                                                        </a:rPr>
                                                        <m:t>𝑁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/>
                                                        </a:rPr>
                                                        <m:t>0</m:t>
                                                      </m:r>
                                                    </m:sub>
                                                  </m:sSub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en-US" sz="2800" b="0" i="1" smtClean="0">
                                              <a:latin typeface="Cambria Math"/>
                                            </a:rPr>
                                            <m:t>𝜈</m:t>
                                          </m:r>
                                        </m:sup>
                                      </m:sSup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−1</m:t>
                                      </m:r>
                                    </m:e>
                                  </m:d>
                                  <m:sSup>
                                    <m:sSupPr>
                                      <m:ctrlPr>
                                        <a:rPr lang="en-US" sz="2800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𝑟</m:t>
                                      </m:r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𝜈</m:t>
                                      </m:r>
                                      <m:r>
                                        <a:rPr lang="en-US" sz="2800" b="1" i="1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  <m:t>𝑨</m:t>
                                      </m:r>
                                      <m:d>
                                        <m:dPr>
                                          <m:ctrlPr>
                                            <a:rPr lang="en-US" sz="2800" b="1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800" b="1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/>
                                            </a:rPr>
                                            <m:t>𝒕</m:t>
                                          </m:r>
                                        </m:e>
                                      </m:d>
                                    </m:sup>
                                  </m:sSup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b="0" i="1" smtClean="0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b="0" i="1" smtClean="0">
                                      <a:latin typeface="Cambria Math"/>
                                    </a:rPr>
                                    <m:t>𝜈</m:t>
                                  </m:r>
                                </m:den>
                              </m:f>
                            </m:sup>
                          </m:sSup>
                        </m:den>
                      </m:f>
                    </m:oMath>
                  </m:oMathPara>
                </a14:m>
                <a:endParaRPr lang="en-US" sz="2800" b="0" dirty="0" smtClean="0"/>
              </a:p>
              <a:p>
                <a:pPr marL="0" indent="0" algn="l" rtl="0">
                  <a:buNone/>
                </a:pPr>
                <a:endParaRPr lang="en-US" sz="2800" b="0" i="1" dirty="0" smtClean="0">
                  <a:latin typeface="Cambria Math"/>
                </a:endParaRPr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/>
                        </a:rPr>
                        <m:t>𝐴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800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/>
                            </a:rPr>
                            <m:t>0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/>
                            </a:rPr>
                            <m:t>𝑡</m:t>
                          </m:r>
                        </m:sup>
                        <m:e>
                          <m:r>
                            <a:rPr lang="en-US" sz="2800" b="0" i="1" smtClean="0">
                              <a:latin typeface="Cambria Math"/>
                            </a:rPr>
                            <m:t>𝛼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/>
                                </a:rPr>
                                <m:t>𝑠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/>
                            </a:rPr>
                            <m:t>𝑑𝑠</m:t>
                          </m:r>
                        </m:e>
                      </m:nary>
                      <m:r>
                        <a:rPr lang="en-US" sz="2800" b="0" i="1" smtClean="0">
                          <a:latin typeface="Cambria Math"/>
                        </a:rPr>
                        <m:t>=</m:t>
                      </m:r>
                      <m:r>
                        <a:rPr lang="en-US" sz="2800" b="0" i="1" smtClean="0">
                          <a:latin typeface="Cambria Math"/>
                        </a:rPr>
                        <m:t>𝑡</m:t>
                      </m:r>
                      <m:r>
                        <a:rPr lang="en-US" sz="2800" b="0" i="1" smtClean="0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𝑚</m:t>
                          </m:r>
                        </m:den>
                      </m:f>
                      <m:func>
                        <m:func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sz="2800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sz="2800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  <m:t>𝑚</m:t>
                                      </m:r>
                                      <m:r>
                                        <a:rPr lang="en-US" sz="2800" b="0" i="1" smtClean="0">
                                          <a:latin typeface="Cambria Math"/>
                                        </a:rPr>
                                        <m:t>𝑡</m:t>
                                      </m:r>
                                    </m:sup>
                                  </m:sSup>
                                  <m:r>
                                    <a:rPr lang="en-US" sz="2800" b="0" i="1" smtClean="0">
                                      <a:latin typeface="Cambria Math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  <m:t>0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800" b="0" i="1" smtClean="0">
                                      <a:latin typeface="Cambria Math"/>
                                    </a:rPr>
                                    <m:t>1+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  <m:t>0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he-IL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84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defTabSz="914400" rtl="0" eaLnBrk="1" latinLnBrk="0" hangingPunct="1">
              <a:spcBef>
                <a:spcPct val="0"/>
              </a:spcBef>
              <a:buNone/>
            </a:pPr>
            <a:r>
              <a:rPr lang="en-US" dirty="0" smtClean="0"/>
              <a:t>Mutation rate </a:t>
            </a:r>
            <a:r>
              <a:rPr lang="en-US" dirty="0"/>
              <a:t>e</a:t>
            </a:r>
            <a:r>
              <a:rPr lang="en-US" dirty="0" smtClean="0"/>
              <a:t>volution 101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2" descr="http://takemydough.com/wp-content/uploads/2012/04/ecospher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t="27604" r="43329" b="4934"/>
          <a:stretch/>
        </p:blipFill>
        <p:spPr bwMode="auto">
          <a:xfrm>
            <a:off x="6810094" y="1340768"/>
            <a:ext cx="2154394" cy="226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058957" cy="4525963"/>
          </a:xfrm>
        </p:spPr>
        <p:txBody>
          <a:bodyPr>
            <a:normAutofit fontScale="85000" lnSpcReduction="20000"/>
          </a:bodyPr>
          <a:lstStyle/>
          <a:p>
            <a:pPr marL="0" indent="0" algn="l" rtl="0">
              <a:buNone/>
            </a:pPr>
            <a:r>
              <a:rPr lang="en-US" sz="2800" b="1" dirty="0" smtClean="0"/>
              <a:t>Constant environment</a:t>
            </a:r>
          </a:p>
          <a:p>
            <a:pPr algn="l" rtl="0"/>
            <a:r>
              <a:rPr lang="en-US" sz="2800" dirty="0"/>
              <a:t>High mutation rates reduce </a:t>
            </a:r>
            <a:r>
              <a:rPr lang="en-US" sz="2800" i="1" dirty="0" err="1"/>
              <a:t>adaptedness</a:t>
            </a:r>
            <a:r>
              <a:rPr lang="en-US" sz="2800" i="1" dirty="0"/>
              <a:t> </a:t>
            </a:r>
            <a:r>
              <a:rPr lang="en-US" sz="2800" dirty="0"/>
              <a:t>of populations</a:t>
            </a:r>
          </a:p>
          <a:p>
            <a:pPr algn="l" rtl="0"/>
            <a:r>
              <a:rPr lang="en-US" sz="2800" dirty="0" smtClean="0"/>
              <a:t>The</a:t>
            </a:r>
            <a:r>
              <a:rPr lang="en-US" sz="2800" b="1" dirty="0" smtClean="0"/>
              <a:t> </a:t>
            </a:r>
            <a:r>
              <a:rPr lang="en-US" sz="2800" b="1" dirty="0"/>
              <a:t>reduction </a:t>
            </a:r>
            <a:r>
              <a:rPr lang="en-US" sz="2800" b="1" dirty="0" smtClean="0"/>
              <a:t>principle </a:t>
            </a:r>
            <a:r>
              <a:rPr lang="en-US" sz="2800" dirty="0" smtClean="0"/>
              <a:t>- selection </a:t>
            </a:r>
            <a:r>
              <a:rPr lang="en-US" sz="2800" dirty="0"/>
              <a:t>will reduce the mutation rate</a:t>
            </a:r>
            <a:r>
              <a:rPr lang="en-US" sz="2800" b="1" dirty="0" smtClean="0"/>
              <a:t> </a:t>
            </a:r>
            <a:r>
              <a:rPr lang="en-US" sz="2000" dirty="0" err="1" smtClean="0"/>
              <a:t>Liberman</a:t>
            </a:r>
            <a:r>
              <a:rPr lang="en-US" sz="2000" dirty="0" smtClean="0"/>
              <a:t> </a:t>
            </a:r>
            <a:r>
              <a:rPr lang="en-US" sz="2000" dirty="0"/>
              <a:t>&amp; Feldman 1986</a:t>
            </a:r>
            <a:endParaRPr lang="en-US" sz="2800" b="0" dirty="0" smtClean="0"/>
          </a:p>
          <a:p>
            <a:pPr marL="0" indent="0" algn="l" rtl="0">
              <a:buNone/>
            </a:pPr>
            <a:endParaRPr lang="en-US" sz="2800" b="1" dirty="0" smtClean="0"/>
          </a:p>
          <a:p>
            <a:pPr marL="0" indent="0" algn="l" rtl="0">
              <a:buNone/>
            </a:pPr>
            <a:r>
              <a:rPr lang="en-US" sz="2800" b="1" dirty="0" smtClean="0"/>
              <a:t>Changing environment</a:t>
            </a:r>
          </a:p>
          <a:p>
            <a:pPr algn="l" rtl="0"/>
            <a:r>
              <a:rPr lang="en-US" sz="2800" dirty="0"/>
              <a:t>N</a:t>
            </a:r>
            <a:r>
              <a:rPr lang="en-US" sz="2800" dirty="0" smtClean="0"/>
              <a:t>atural </a:t>
            </a:r>
            <a:r>
              <a:rPr lang="en-US" sz="2800" dirty="0"/>
              <a:t>selection </a:t>
            </a:r>
            <a:r>
              <a:rPr lang="en-US" sz="2800" dirty="0" smtClean="0"/>
              <a:t>favors </a:t>
            </a:r>
            <a:r>
              <a:rPr lang="en-US" sz="2800" i="1" dirty="0" smtClean="0"/>
              <a:t>adaptability </a:t>
            </a:r>
            <a:r>
              <a:rPr lang="mr-IN" sz="2800" i="1" dirty="0" smtClean="0"/>
              <a:t>–</a:t>
            </a:r>
            <a:r>
              <a:rPr lang="en-US" sz="2800" i="1" dirty="0" smtClean="0"/>
              <a:t> </a:t>
            </a:r>
            <a:r>
              <a:rPr lang="en-US" sz="2800" dirty="0" smtClean="0"/>
              <a:t>ability to adapt</a:t>
            </a:r>
            <a:endParaRPr lang="en-US" sz="2800" dirty="0"/>
          </a:p>
          <a:p>
            <a:pPr marL="0" indent="0" algn="l" rtl="0">
              <a:buNone/>
            </a:pPr>
            <a:endParaRPr lang="en-US" sz="2800" b="1" dirty="0" smtClean="0"/>
          </a:p>
          <a:p>
            <a:pPr marL="0" indent="0" algn="l" rtl="0">
              <a:buNone/>
            </a:pPr>
            <a:r>
              <a:rPr lang="en-US" sz="2800" b="1" dirty="0" smtClean="0"/>
              <a:t>Trade-off</a:t>
            </a:r>
            <a:endParaRPr lang="en-US" sz="2800" b="1" dirty="0"/>
          </a:p>
          <a:p>
            <a:pPr algn="l" rtl="0"/>
            <a:r>
              <a:rPr lang="en-US" sz="2800" dirty="0" smtClean="0"/>
              <a:t>The </a:t>
            </a:r>
            <a:r>
              <a:rPr lang="en-US" sz="2800" dirty="0"/>
              <a:t>mutation rate must balance between </a:t>
            </a:r>
            <a:r>
              <a:rPr lang="en-US" sz="2800" i="1" dirty="0"/>
              <a:t>adaptability </a:t>
            </a:r>
            <a:r>
              <a:rPr lang="en-US" sz="2800" dirty="0"/>
              <a:t>and </a:t>
            </a:r>
            <a:r>
              <a:rPr lang="en-US" sz="2800" i="1" dirty="0" err="1" smtClean="0"/>
              <a:t>adaptedness</a:t>
            </a:r>
            <a:r>
              <a:rPr lang="en-US" sz="2800" i="1" dirty="0" smtClean="0"/>
              <a:t> </a:t>
            </a:r>
            <a:r>
              <a:rPr lang="en-US" sz="2000" dirty="0" smtClean="0"/>
              <a:t>Leigh 1973</a:t>
            </a:r>
            <a:endParaRPr lang="he-IL" sz="2800" dirty="0"/>
          </a:p>
        </p:txBody>
      </p:sp>
      <p:pic>
        <p:nvPicPr>
          <p:cNvPr id="10" name="Picture 2" descr="D:\projects\sim\presentation\season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3867457"/>
            <a:ext cx="2065524" cy="24418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1115438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958"/>
    </mc:Choice>
    <mc:Fallback>
      <p:transition spd="slow" advTm="106958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186917"/>
            <a:ext cx="7978340" cy="548244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Lag phase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836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4519"/>
            <a:ext cx="9144000" cy="39188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err="1" smtClean="0"/>
              <a:t>Baranyi</a:t>
            </a:r>
            <a:r>
              <a:rPr lang="en-US" dirty="0" smtClean="0"/>
              <a:t>-Roberts model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/>
                        </a:rPr>
                        <m:t>𝑁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/>
                            </a:rPr>
                            <m:t>𝐾</m:t>
                          </m:r>
                        </m:num>
                        <m:den>
                          <m:sSup>
                            <m:sSupPr>
                              <m:ctrlPr>
                                <a:rPr lang="en-US" sz="20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/>
                                    </a:rPr>
                                    <m:t>1+</m:t>
                                  </m:r>
                                  <m:d>
                                    <m:d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en-US" sz="2000" b="0" i="1" smtClean="0">
                                              <a:latin typeface="Cambria Math" charset="0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ctrlPr>
                                                <a:rPr lang="en-US" sz="2000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f>
                                                <m:fPr>
                                                  <m:ctrlPr>
                                                    <a:rPr lang="en-US" sz="2000" b="0" i="1" smtClean="0">
                                                      <a:latin typeface="Cambria Math" charset="0"/>
                                                    </a:rPr>
                                                  </m:ctrlPr>
                                                </m:fPr>
                                                <m:num>
                                                  <m:r>
                                                    <a:rPr lang="en-US" sz="2000" b="0" i="1" smtClean="0">
                                                      <a:latin typeface="Cambria Math"/>
                                                    </a:rPr>
                                                    <m:t>𝐾</m:t>
                                                  </m:r>
                                                </m:num>
                                                <m:den>
                                                  <m:sSub>
                                                    <m:sSubPr>
                                                      <m:ctrlPr>
                                                        <a:rPr lang="en-US" sz="2000" b="0" i="1" smtClean="0">
                                                          <a:latin typeface="Cambria Math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000" b="0" i="1" smtClean="0">
                                                          <a:latin typeface="Cambria Math"/>
                                                        </a:rPr>
                                                        <m:t>𝑁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000" b="0" i="1" smtClean="0">
                                                          <a:latin typeface="Cambria Math"/>
                                                        </a:rPr>
                                                        <m:t>0</m:t>
                                                      </m:r>
                                                    </m:sub>
                                                  </m:sSub>
                                                </m:den>
                                              </m:f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en-US" sz="2000" b="0" i="1" smtClean="0">
                                              <a:latin typeface="Cambria Math"/>
                                            </a:rPr>
                                            <m:t>𝜈</m:t>
                                          </m:r>
                                        </m:sup>
                                      </m:sSup>
                                      <m:r>
                                        <a:rPr lang="en-US" sz="2000" b="0" i="1" smtClean="0">
                                          <a:latin typeface="Cambria Math"/>
                                        </a:rPr>
                                        <m:t>−1</m:t>
                                      </m:r>
                                    </m:e>
                                  </m:d>
                                  <m:sSup>
                                    <m:sSupPr>
                                      <m:ctrlPr>
                                        <a:rPr lang="en-US" sz="2000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b="0" i="1" smtClean="0">
                                          <a:latin typeface="Cambria Math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US" sz="2000" b="0" i="1" smtClean="0">
                                          <a:latin typeface="Cambria Math"/>
                                        </a:rPr>
                                        <m:t>−</m:t>
                                      </m:r>
                                      <m:r>
                                        <a:rPr lang="en-US" sz="2000" b="0" i="1" smtClean="0">
                                          <a:latin typeface="Cambria Math"/>
                                        </a:rPr>
                                        <m:t>𝑟</m:t>
                                      </m:r>
                                      <m:r>
                                        <a:rPr lang="en-US" sz="2000" b="0" i="1" smtClean="0">
                                          <a:latin typeface="Cambria Math"/>
                                        </a:rPr>
                                        <m:t>𝜈</m:t>
                                      </m:r>
                                      <m:r>
                                        <a:rPr lang="en-US" sz="2000" b="0" i="1" smtClean="0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𝐴</m:t>
                                      </m:r>
                                      <m:d>
                                        <m:dPr>
                                          <m:ctrlPr>
                                            <a:rPr lang="en-US" sz="2000" b="0" i="1" smtClean="0">
                                              <a:solidFill>
                                                <a:srgbClr val="C00000"/>
                                              </a:solidFill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000" b="0" i="1" smtClean="0">
                                              <a:solidFill>
                                                <a:srgbClr val="C00000"/>
                                              </a:solidFill>
                                              <a:latin typeface="Cambria Math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sup>
                                  </m:sSup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000" b="0" i="1" smtClean="0">
                                      <a:latin typeface="Cambria Math"/>
                                    </a:rPr>
                                    <m:t>𝜈</m:t>
                                  </m:r>
                                </m:den>
                              </m:f>
                            </m:sup>
                          </m:sSup>
                        </m:den>
                      </m:f>
                    </m:oMath>
                  </m:oMathPara>
                </a14:m>
                <a:endParaRPr lang="en-US" sz="2000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93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2" y="5805264"/>
            <a:ext cx="1296144" cy="9556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Competition model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5069160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 algn="l" rtl="0">
                  <a:buNone/>
                </a:pPr>
                <a:r>
                  <a:rPr lang="en-US" dirty="0" smtClean="0"/>
                  <a:t>We extend the </a:t>
                </a:r>
                <a:r>
                  <a:rPr lang="en-US" dirty="0" err="1" smtClean="0"/>
                  <a:t>Baranyi</a:t>
                </a:r>
                <a:r>
                  <a:rPr lang="en-US" dirty="0" smtClean="0"/>
                  <a:t>-Roberts model for two strains:</a:t>
                </a:r>
              </a:p>
              <a:p>
                <a:pPr marL="0" indent="0" algn="l" rtl="0">
                  <a:buNone/>
                </a:pPr>
                <a:endParaRPr lang="en-US" dirty="0"/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</a:rPr>
                        <m:t>⋅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⋅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𝑁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1−</m:t>
                          </m:r>
                          <m:f>
                            <m:fPr>
                              <m:ctrlPr>
                                <a:rPr lang="en-US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𝑵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𝟏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𝟏</m:t>
                                      </m:r>
                                    </m:sub>
                                  </m:sSub>
                                </m:sup>
                              </m:sSubSup>
                              <m:r>
                                <a:rPr lang="en-US" b="1" i="1">
                                  <a:solidFill>
                                    <a:srgbClr val="C00000"/>
                                  </a:solidFill>
                                  <a:latin typeface="Cambria Math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𝒂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𝟐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𝑵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𝟐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𝟐</m:t>
                                      </m:r>
                                    </m:sub>
                                  </m:sSub>
                                </m:sup>
                              </m:sSubSup>
                            </m:num>
                            <m:den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𝑲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𝟏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𝟏</m:t>
                                      </m:r>
                                    </m:sub>
                                  </m:sSub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en-US" b="0" dirty="0" smtClean="0"/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⋅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⋅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𝑁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1−</m:t>
                          </m:r>
                          <m:f>
                            <m:fPr>
                              <m:ctrlPr>
                                <a:rPr lang="en-US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𝒂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𝟏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𝑵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𝟏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𝟏</m:t>
                                      </m:r>
                                    </m:sub>
                                  </m:sSub>
                                </m:sup>
                              </m:sSubSup>
                              <m:r>
                                <a:rPr lang="en-US" b="1" i="1">
                                  <a:solidFill>
                                    <a:srgbClr val="C00000"/>
                                  </a:solidFill>
                                  <a:latin typeface="Cambria Math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𝑵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𝟐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𝟐</m:t>
                                      </m:r>
                                    </m:sub>
                                  </m:sSub>
                                </m:sup>
                              </m:sSubSup>
                            </m:num>
                            <m:den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𝑲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𝟐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 smtClean="0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𝟐</m:t>
                                      </m:r>
                                    </m:sub>
                                  </m:sSub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 marL="0" indent="0" algn="l" rtl="0">
                  <a:buNone/>
                </a:pPr>
                <a:endParaRPr lang="en-US" dirty="0"/>
              </a:p>
              <a:p>
                <a:pPr algn="l" rtl="0"/>
                <a:r>
                  <a:rPr lang="en-US" dirty="0" smtClean="0"/>
                  <a:t>Focus on </a:t>
                </a:r>
                <a:r>
                  <a:rPr lang="en-US" b="1" dirty="0" smtClean="0"/>
                  <a:t>resource competition</a:t>
                </a:r>
              </a:p>
              <a:p>
                <a:pPr algn="l" rtl="0"/>
                <a:r>
                  <a:rPr lang="en-US" dirty="0" smtClean="0"/>
                  <a:t>No direct interactions</a:t>
                </a:r>
                <a:endParaRPr lang="he-IL" b="1" dirty="0"/>
              </a:p>
              <a:p>
                <a:pPr marL="0" indent="0" algn="l" rtl="0">
                  <a:buNone/>
                </a:pPr>
                <a:endParaRPr lang="he-IL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5069160"/>
              </a:xfrm>
              <a:blipFill rotWithShape="1">
                <a:blip r:embed="rId3"/>
                <a:stretch>
                  <a:fillRect l="-1704" t="-3129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376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64"/>
    </mc:Choice>
    <mc:Fallback xmlns="">
      <p:transition spd="slow" advTm="40664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Competitions model</a:t>
            </a:r>
            <a:endParaRPr lang="he-I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5069160"/>
              </a:xfrm>
            </p:spPr>
            <p:txBody>
              <a:bodyPr>
                <a:normAutofit/>
              </a:bodyPr>
              <a:lstStyle/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</a:rPr>
                        <m:t>⋅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⋅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𝑁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1−</m:t>
                          </m:r>
                          <m:f>
                            <m:fPr>
                              <m:ctrlPr>
                                <a:rPr lang="en-US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𝑵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𝟏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𝟏</m:t>
                                      </m:r>
                                    </m:sub>
                                  </m:sSub>
                                </m:sup>
                              </m:sSubSup>
                              <m:r>
                                <a:rPr lang="en-US" b="1" i="1">
                                  <a:solidFill>
                                    <a:srgbClr val="C00000"/>
                                  </a:solidFill>
                                  <a:latin typeface="Cambria Math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𝒂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𝟐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𝑵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𝟐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𝟐</m:t>
                                      </m:r>
                                    </m:sub>
                                  </m:sSub>
                                </m:sup>
                              </m:sSubSup>
                            </m:num>
                            <m:den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𝑲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𝟏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𝟏</m:t>
                                      </m:r>
                                    </m:sub>
                                  </m:sSub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en-US" b="0" dirty="0" smtClean="0"/>
              </a:p>
              <a:p>
                <a:pPr marL="0" indent="0" algn="l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⋅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⋅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𝑁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1−</m:t>
                          </m:r>
                          <m:f>
                            <m:fPr>
                              <m:ctrlPr>
                                <a:rPr lang="en-US" b="1" i="1">
                                  <a:solidFill>
                                    <a:srgbClr val="C00000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1" i="1" smtClean="0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𝒂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𝟏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𝑵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𝟏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𝟏</m:t>
                                      </m:r>
                                    </m:sub>
                                  </m:sSub>
                                </m:sup>
                              </m:sSubSup>
                              <m:r>
                                <a:rPr lang="en-US" b="1" i="1">
                                  <a:solidFill>
                                    <a:srgbClr val="C00000"/>
                                  </a:solidFill>
                                  <a:latin typeface="Cambria Math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𝑵</m:t>
                                  </m:r>
                                </m:e>
                                <m:sub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𝟐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𝟐</m:t>
                                      </m:r>
                                    </m:sub>
                                  </m:sSub>
                                </m:sup>
                              </m:sSubSup>
                            </m:num>
                            <m:den>
                              <m:sSubSup>
                                <m:sSubSupPr>
                                  <m:ctrlP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1" i="1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𝑲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solidFill>
                                        <a:srgbClr val="C00000"/>
                                      </a:solidFill>
                                      <a:latin typeface="Cambria Math"/>
                                    </a:rPr>
                                    <m:t>𝟐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𝝂</m:t>
                                      </m:r>
                                    </m:e>
                                    <m:sub>
                                      <m:r>
                                        <a:rPr lang="en-US" b="1" i="1" smtClean="0">
                                          <a:solidFill>
                                            <a:srgbClr val="C00000"/>
                                          </a:solidFill>
                                          <a:latin typeface="Cambria Math"/>
                                        </a:rPr>
                                        <m:t>𝟐</m:t>
                                      </m:r>
                                    </m:sub>
                                  </m:sSub>
                                </m:sup>
                              </m:sSubSup>
                            </m:den>
                          </m:f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 marL="0" indent="0" algn="l" rtl="0">
                  <a:buNone/>
                </a:pPr>
                <a:endParaRPr lang="en-US" dirty="0"/>
              </a:p>
              <a:p>
                <a:pPr algn="l" rtl="0"/>
                <a:r>
                  <a:rPr lang="en-US" dirty="0" smtClean="0"/>
                  <a:t>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C00000"/>
                            </a:solidFill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b="0" i="1">
                            <a:solidFill>
                              <a:srgbClr val="C00000"/>
                            </a:solidFill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>
                            <a:solidFill>
                              <a:srgbClr val="C00000"/>
                            </a:solidFill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b="0" i="1">
                            <a:solidFill>
                              <a:srgbClr val="C00000"/>
                            </a:solidFill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/>
                  <a:t> by fitting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/>
                  <a:t> total OD in mixed culture</a:t>
                </a:r>
              </a:p>
              <a:p>
                <a:pPr algn="l" rtl="0"/>
                <a:r>
                  <a:rPr lang="en-US" dirty="0" smtClean="0"/>
                  <a:t>Infer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/>
                  <a:t>by solving model</a:t>
                </a:r>
              </a:p>
              <a:p>
                <a:pPr algn="l" rtl="0"/>
                <a:endParaRPr lang="he-IL" dirty="0"/>
              </a:p>
              <a:p>
                <a:pPr marL="0" indent="0" algn="l" rtl="0">
                  <a:buNone/>
                </a:pPr>
                <a:endParaRPr lang="he-IL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5069160"/>
              </a:xfrm>
              <a:blipFill rotWithShape="0">
                <a:blip r:embed="rId2"/>
                <a:stretch>
                  <a:fillRect l="-1704" r="-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22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64"/>
    </mc:Choice>
    <mc:Fallback xmlns="">
      <p:transition spd="slow" advTm="40664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28625"/>
            <a:ext cx="9144000" cy="771525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1997968"/>
            <a:ext cx="8229600" cy="1143000"/>
          </a:xfrm>
          <a:prstGeom prst="rect">
            <a:avLst/>
          </a:prstGeom>
          <a:solidFill>
            <a:srgbClr val="FFFFFF">
              <a:alpha val="29804"/>
            </a:srgbClr>
          </a:solidFill>
        </p:spPr>
        <p:txBody>
          <a:bodyPr vert="horz" lIns="91440" tIns="45720" rIns="91440" bIns="45720" rtlCol="1" anchor="ctr">
            <a:normAutofit/>
          </a:bodyPr>
          <a:lstStyle>
            <a:lvl1pPr algn="ctr" defTabSz="914400" rtl="1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US" dirty="0" smtClean="0">
                <a:solidFill>
                  <a:schemeClr val="bg1"/>
                </a:solidFill>
              </a:rPr>
              <a:t>Testing the predictive framework</a:t>
            </a:r>
            <a:endParaRPr lang="he-I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11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Testing the predictive framework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600200"/>
            <a:ext cx="5987008" cy="5069160"/>
          </a:xfrm>
        </p:spPr>
        <p:txBody>
          <a:bodyPr>
            <a:normAutofit fontScale="92500" lnSpcReduction="20000"/>
          </a:bodyPr>
          <a:lstStyle/>
          <a:p>
            <a:pPr algn="l" rtl="0"/>
            <a:r>
              <a:rPr lang="en-US" dirty="0"/>
              <a:t>Two </a:t>
            </a:r>
            <a:r>
              <a:rPr lang="en-US" i="1" dirty="0"/>
              <a:t>E. coli </a:t>
            </a:r>
            <a:r>
              <a:rPr lang="en-US" dirty="0"/>
              <a:t>strains with fluorescent proteins (</a:t>
            </a:r>
            <a:r>
              <a:rPr lang="en-US" dirty="0">
                <a:solidFill>
                  <a:srgbClr val="00B050"/>
                </a:solidFill>
              </a:rPr>
              <a:t>GFP</a:t>
            </a:r>
            <a:r>
              <a:rPr lang="en-US" dirty="0"/>
              <a:t>, </a:t>
            </a:r>
            <a:r>
              <a:rPr lang="en-US" dirty="0">
                <a:solidFill>
                  <a:srgbClr val="C00000"/>
                </a:solidFill>
              </a:rPr>
              <a:t>RFP</a:t>
            </a:r>
            <a:r>
              <a:rPr lang="en-US" dirty="0" smtClean="0"/>
              <a:t>)</a:t>
            </a:r>
          </a:p>
          <a:p>
            <a:pPr algn="l" rtl="0"/>
            <a:r>
              <a:rPr lang="en-US" dirty="0" smtClean="0">
                <a:cs typeface="Arial"/>
              </a:rPr>
              <a:t>Growth in mono- and mixed culture</a:t>
            </a:r>
            <a:endParaRPr lang="en-US" dirty="0" smtClean="0"/>
          </a:p>
          <a:p>
            <a:pPr algn="l" rtl="0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Measure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OD over time</a:t>
            </a:r>
          </a:p>
          <a:p>
            <a:pPr algn="l" rtl="0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Fit growth model</a:t>
            </a:r>
          </a:p>
          <a:p>
            <a:pPr algn="l" rtl="0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Predict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competition results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from fitted growth models </a:t>
            </a: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algn="l" rtl="0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Validate predictions using pairwise competition experiments</a:t>
            </a:r>
          </a:p>
          <a:p>
            <a:pPr algn="l" rtl="0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Use fluorescence to measure frequencies over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time</a:t>
            </a:r>
          </a:p>
          <a:p>
            <a:pPr marL="0" indent="0" algn="l" rtl="0">
              <a:buNone/>
            </a:pPr>
            <a:endParaRPr lang="he-IL" dirty="0"/>
          </a:p>
        </p:txBody>
      </p:sp>
      <p:pic>
        <p:nvPicPr>
          <p:cNvPr id="9" name="Picture 19" descr="D:\university\presentations\GRC2015\pla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033" y="1211151"/>
            <a:ext cx="1947493" cy="1417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D:\university\presentations\GRC 2015\model_fit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5" y="3068960"/>
            <a:ext cx="2205233" cy="1511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university\presentations\GRC 2015\competition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5157360"/>
            <a:ext cx="2206299" cy="15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>
            <a:off x="7596336" y="2719304"/>
            <a:ext cx="0" cy="4216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596336" y="4735528"/>
            <a:ext cx="0" cy="4216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9734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665"/>
    </mc:Choice>
    <mc:Fallback xmlns="">
      <p:transition spd="slow" advTm="51665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Testing the predictive framework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600200"/>
            <a:ext cx="5987008" cy="5069160"/>
          </a:xfrm>
        </p:spPr>
        <p:txBody>
          <a:bodyPr>
            <a:normAutofit fontScale="92500" lnSpcReduction="20000"/>
          </a:bodyPr>
          <a:lstStyle/>
          <a:p>
            <a:pPr algn="l" rtl="0"/>
            <a:r>
              <a:rPr lang="en-US" dirty="0"/>
              <a:t>Two </a:t>
            </a:r>
            <a:r>
              <a:rPr lang="en-US" i="1" dirty="0"/>
              <a:t>E. coli </a:t>
            </a:r>
            <a:r>
              <a:rPr lang="en-US" dirty="0"/>
              <a:t>strains with fluorescent proteins (</a:t>
            </a:r>
            <a:r>
              <a:rPr lang="en-US" dirty="0">
                <a:solidFill>
                  <a:srgbClr val="00B050"/>
                </a:solidFill>
              </a:rPr>
              <a:t>GFP</a:t>
            </a:r>
            <a:r>
              <a:rPr lang="en-US" dirty="0"/>
              <a:t>, </a:t>
            </a:r>
            <a:r>
              <a:rPr lang="en-US" dirty="0">
                <a:solidFill>
                  <a:srgbClr val="C00000"/>
                </a:solidFill>
              </a:rPr>
              <a:t>RFP</a:t>
            </a:r>
            <a:r>
              <a:rPr lang="en-US" dirty="0" smtClean="0"/>
              <a:t>)</a:t>
            </a:r>
          </a:p>
          <a:p>
            <a:pPr algn="l" rtl="0"/>
            <a:r>
              <a:rPr lang="en-US" dirty="0" smtClean="0">
                <a:cs typeface="Arial"/>
              </a:rPr>
              <a:t>Growth in mono- and mixed culture</a:t>
            </a:r>
            <a:endParaRPr lang="en-US" dirty="0" smtClean="0"/>
          </a:p>
          <a:p>
            <a:pPr algn="l" rtl="0"/>
            <a:r>
              <a:rPr lang="en-US" dirty="0" smtClean="0"/>
              <a:t>Measure </a:t>
            </a:r>
            <a:r>
              <a:rPr lang="en-US" dirty="0"/>
              <a:t>OD over time</a:t>
            </a:r>
          </a:p>
          <a:p>
            <a:pPr algn="l" rtl="0"/>
            <a:r>
              <a:rPr lang="en-US" dirty="0"/>
              <a:t>Fit growth model</a:t>
            </a:r>
          </a:p>
          <a:p>
            <a:pPr algn="l" rtl="0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Predict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competition results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from fitted growth models </a:t>
            </a: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algn="l" rtl="0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Validate predictions using pairwise competition experiments</a:t>
            </a:r>
          </a:p>
          <a:p>
            <a:pPr algn="l" rtl="0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Use fluorescence to measure frequencies over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time</a:t>
            </a:r>
          </a:p>
          <a:p>
            <a:pPr marL="0" indent="0" algn="l" rtl="0">
              <a:buNone/>
            </a:pPr>
            <a:endParaRPr lang="he-IL" dirty="0"/>
          </a:p>
        </p:txBody>
      </p:sp>
      <p:pic>
        <p:nvPicPr>
          <p:cNvPr id="9" name="Picture 19" descr="D:\university\presentations\GRC2015\pla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033" y="1211151"/>
            <a:ext cx="1947493" cy="1417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D:\university\presentations\GRC 2015\model_fit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5" y="3068960"/>
            <a:ext cx="2205233" cy="1511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university\presentations\GRC 2015\competition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5157360"/>
            <a:ext cx="2206299" cy="15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>
            <a:off x="7596336" y="2719304"/>
            <a:ext cx="0" cy="4216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596336" y="4735528"/>
            <a:ext cx="0" cy="4216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65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665"/>
    </mc:Choice>
    <mc:Fallback xmlns="">
      <p:transition spd="slow" advTm="51665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Testing the predictive framework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600200"/>
            <a:ext cx="5987008" cy="5069160"/>
          </a:xfrm>
        </p:spPr>
        <p:txBody>
          <a:bodyPr>
            <a:normAutofit fontScale="92500" lnSpcReduction="20000"/>
          </a:bodyPr>
          <a:lstStyle/>
          <a:p>
            <a:pPr algn="l" rtl="0"/>
            <a:r>
              <a:rPr lang="en-US" dirty="0"/>
              <a:t>Two </a:t>
            </a:r>
            <a:r>
              <a:rPr lang="en-US" i="1" dirty="0"/>
              <a:t>E. coli </a:t>
            </a:r>
            <a:r>
              <a:rPr lang="en-US" dirty="0"/>
              <a:t>strains with fluorescent proteins (</a:t>
            </a:r>
            <a:r>
              <a:rPr lang="en-US" dirty="0">
                <a:solidFill>
                  <a:srgbClr val="00B050"/>
                </a:solidFill>
              </a:rPr>
              <a:t>GFP</a:t>
            </a:r>
            <a:r>
              <a:rPr lang="en-US" dirty="0"/>
              <a:t>, </a:t>
            </a:r>
            <a:r>
              <a:rPr lang="en-US" dirty="0">
                <a:solidFill>
                  <a:srgbClr val="C00000"/>
                </a:solidFill>
              </a:rPr>
              <a:t>RFP</a:t>
            </a:r>
            <a:r>
              <a:rPr lang="en-US" dirty="0" smtClean="0"/>
              <a:t>)</a:t>
            </a:r>
          </a:p>
          <a:p>
            <a:pPr algn="l" rtl="0"/>
            <a:r>
              <a:rPr lang="en-US" dirty="0" smtClean="0">
                <a:cs typeface="Arial"/>
              </a:rPr>
              <a:t>Growth in mono- and mixed culture</a:t>
            </a:r>
            <a:endParaRPr lang="en-US" dirty="0" smtClean="0"/>
          </a:p>
          <a:p>
            <a:pPr algn="l" rtl="0"/>
            <a:r>
              <a:rPr lang="en-US" dirty="0" smtClean="0"/>
              <a:t>Measure </a:t>
            </a:r>
            <a:r>
              <a:rPr lang="en-US" dirty="0"/>
              <a:t>OD over time</a:t>
            </a:r>
          </a:p>
          <a:p>
            <a:pPr algn="l" rtl="0"/>
            <a:r>
              <a:rPr lang="en-US" dirty="0"/>
              <a:t>Fit growth model</a:t>
            </a:r>
          </a:p>
          <a:p>
            <a:pPr algn="l" rtl="0"/>
            <a:r>
              <a:rPr lang="en-US" dirty="0"/>
              <a:t>Predict </a:t>
            </a:r>
            <a:r>
              <a:rPr lang="en-US" dirty="0" smtClean="0"/>
              <a:t>competition results </a:t>
            </a:r>
            <a:r>
              <a:rPr lang="en-US" dirty="0"/>
              <a:t>from fitted growth models </a:t>
            </a:r>
            <a:endParaRPr lang="en-US" dirty="0" smtClean="0"/>
          </a:p>
          <a:p>
            <a:pPr algn="l" rtl="0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Validate predictions using pairwise competition experiments</a:t>
            </a:r>
          </a:p>
          <a:p>
            <a:pPr algn="l" rtl="0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Use fluorescence to measure frequencies over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time</a:t>
            </a:r>
          </a:p>
          <a:p>
            <a:pPr marL="0" indent="0" algn="l" rtl="0">
              <a:buNone/>
            </a:pPr>
            <a:endParaRPr lang="he-IL" dirty="0"/>
          </a:p>
        </p:txBody>
      </p:sp>
      <p:pic>
        <p:nvPicPr>
          <p:cNvPr id="9" name="Picture 19" descr="D:\university\presentations\GRC2015\pla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033" y="1211151"/>
            <a:ext cx="1947493" cy="1417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D:\university\presentations\GRC 2015\model_fit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5" y="3068960"/>
            <a:ext cx="2205233" cy="1511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university\presentations\GRC 2015\competition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5157360"/>
            <a:ext cx="2206299" cy="15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>
            <a:off x="7596336" y="2719304"/>
            <a:ext cx="0" cy="4216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596336" y="4735528"/>
            <a:ext cx="0" cy="4216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242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665"/>
    </mc:Choice>
    <mc:Fallback xmlns="">
      <p:transition spd="slow" advTm="51665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Testing the predictive framework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600200"/>
            <a:ext cx="5987008" cy="5069160"/>
          </a:xfrm>
        </p:spPr>
        <p:txBody>
          <a:bodyPr>
            <a:normAutofit fontScale="92500" lnSpcReduction="20000"/>
          </a:bodyPr>
          <a:lstStyle/>
          <a:p>
            <a:pPr algn="l" rtl="0"/>
            <a:r>
              <a:rPr lang="en-US" dirty="0"/>
              <a:t>Two </a:t>
            </a:r>
            <a:r>
              <a:rPr lang="en-US" i="1" dirty="0"/>
              <a:t>E. coli </a:t>
            </a:r>
            <a:r>
              <a:rPr lang="en-US" dirty="0"/>
              <a:t>strains with fluorescent proteins (</a:t>
            </a:r>
            <a:r>
              <a:rPr lang="en-US" dirty="0">
                <a:solidFill>
                  <a:srgbClr val="00B050"/>
                </a:solidFill>
              </a:rPr>
              <a:t>GFP</a:t>
            </a:r>
            <a:r>
              <a:rPr lang="en-US" dirty="0"/>
              <a:t>, </a:t>
            </a:r>
            <a:r>
              <a:rPr lang="en-US" dirty="0">
                <a:solidFill>
                  <a:srgbClr val="C00000"/>
                </a:solidFill>
              </a:rPr>
              <a:t>RFP</a:t>
            </a:r>
            <a:r>
              <a:rPr lang="en-US" dirty="0" smtClean="0"/>
              <a:t>)</a:t>
            </a:r>
          </a:p>
          <a:p>
            <a:pPr algn="l" rtl="0"/>
            <a:r>
              <a:rPr lang="en-US" dirty="0" smtClean="0">
                <a:cs typeface="Arial"/>
              </a:rPr>
              <a:t>Growth in mono- and mixed culture</a:t>
            </a:r>
            <a:endParaRPr lang="en-US" dirty="0" smtClean="0"/>
          </a:p>
          <a:p>
            <a:pPr algn="l" rtl="0"/>
            <a:r>
              <a:rPr lang="en-US" dirty="0" smtClean="0"/>
              <a:t>Measure </a:t>
            </a:r>
            <a:r>
              <a:rPr lang="en-US" dirty="0"/>
              <a:t>OD over time</a:t>
            </a:r>
          </a:p>
          <a:p>
            <a:pPr algn="l" rtl="0"/>
            <a:r>
              <a:rPr lang="en-US" dirty="0"/>
              <a:t>Fit growth model</a:t>
            </a:r>
          </a:p>
          <a:p>
            <a:pPr algn="l" rtl="0"/>
            <a:r>
              <a:rPr lang="en-US" dirty="0"/>
              <a:t>Predict </a:t>
            </a:r>
            <a:r>
              <a:rPr lang="en-US" dirty="0" smtClean="0"/>
              <a:t>competition results </a:t>
            </a:r>
            <a:r>
              <a:rPr lang="en-US" dirty="0"/>
              <a:t>from fitted growth models </a:t>
            </a:r>
            <a:endParaRPr lang="en-US" dirty="0" smtClean="0"/>
          </a:p>
          <a:p>
            <a:pPr algn="l" rtl="0"/>
            <a:r>
              <a:rPr lang="en-US" dirty="0" smtClean="0"/>
              <a:t>Validate predictions using pairwise competition experiments</a:t>
            </a:r>
          </a:p>
          <a:p>
            <a:pPr algn="l" rtl="0"/>
            <a:r>
              <a:rPr lang="en-US" dirty="0"/>
              <a:t>Use fluorescence to measure frequencies over </a:t>
            </a:r>
            <a:r>
              <a:rPr lang="en-US" dirty="0" smtClean="0"/>
              <a:t>time</a:t>
            </a:r>
          </a:p>
          <a:p>
            <a:pPr marL="0" indent="0" algn="l" rtl="0">
              <a:buNone/>
            </a:pPr>
            <a:endParaRPr lang="he-IL" dirty="0"/>
          </a:p>
        </p:txBody>
      </p:sp>
      <p:pic>
        <p:nvPicPr>
          <p:cNvPr id="9" name="Picture 19" descr="D:\university\presentations\GRC2015\pla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033" y="1211151"/>
            <a:ext cx="1947493" cy="1417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D:\university\presentations\GRC 2015\model_fit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5" y="3068960"/>
            <a:ext cx="2205233" cy="1511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university\presentations\GRC 2015\competition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5157360"/>
            <a:ext cx="2206299" cy="15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>
            <a:off x="7596336" y="2719304"/>
            <a:ext cx="0" cy="4216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596336" y="4735528"/>
            <a:ext cx="0" cy="4216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981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665"/>
    </mc:Choice>
    <mc:Fallback xmlns="">
      <p:transition spd="slow" advTm="51665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60" y="2780928"/>
            <a:ext cx="8682347" cy="388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Growth curves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 rtl="0">
              <a:spcBef>
                <a:spcPts val="0"/>
              </a:spcBef>
              <a:buNone/>
            </a:pPr>
            <a:r>
              <a:rPr lang="en-US" sz="2800" dirty="0" smtClean="0"/>
              <a:t>Top: Data </a:t>
            </a:r>
            <a:r>
              <a:rPr lang="en-US" sz="2800" dirty="0"/>
              <a:t>from </a:t>
            </a:r>
            <a:r>
              <a:rPr lang="en-US" sz="2800" dirty="0" smtClean="0"/>
              <a:t>3 experiments </a:t>
            </a:r>
            <a:r>
              <a:rPr lang="en-US" sz="2800" dirty="0"/>
              <a:t>with </a:t>
            </a:r>
            <a:r>
              <a:rPr lang="en-US" sz="2800" i="1" dirty="0"/>
              <a:t>E. coli </a:t>
            </a:r>
            <a:endParaRPr lang="en-US" sz="2800" i="1" dirty="0" smtClean="0"/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800" dirty="0" smtClean="0"/>
              <a:t>Bottom: Monoculture data with fitted growth models 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27584" y="2719953"/>
            <a:ext cx="1989519" cy="27699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DH5</a:t>
            </a:r>
            <a:r>
              <a:rPr lang="el-GR" sz="1200" dirty="0">
                <a:solidFill>
                  <a:srgbClr val="00B050"/>
                </a:solidFill>
              </a:rPr>
              <a:t>α</a:t>
            </a:r>
            <a:r>
              <a:rPr lang="en-US" sz="1200" dirty="0"/>
              <a:t> vs. </a:t>
            </a:r>
            <a:r>
              <a:rPr lang="en-US" sz="1200" dirty="0">
                <a:solidFill>
                  <a:srgbClr val="FF0000"/>
                </a:solidFill>
              </a:rPr>
              <a:t>TG1 </a:t>
            </a:r>
            <a:r>
              <a:rPr lang="en-US" sz="1200" b="1" dirty="0"/>
              <a:t>with lag phase</a:t>
            </a:r>
            <a:endParaRPr lang="he-IL" sz="1200" b="1" dirty="0"/>
          </a:p>
        </p:txBody>
      </p:sp>
      <p:sp>
        <p:nvSpPr>
          <p:cNvPr id="7" name="Rectangle 6"/>
          <p:cNvSpPr/>
          <p:nvPr/>
        </p:nvSpPr>
        <p:spPr>
          <a:xfrm>
            <a:off x="3635896" y="2719953"/>
            <a:ext cx="2209131" cy="27699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DH5</a:t>
            </a:r>
            <a:r>
              <a:rPr lang="el-GR" sz="1200" dirty="0">
                <a:solidFill>
                  <a:srgbClr val="00B050"/>
                </a:solidFill>
              </a:rPr>
              <a:t>α</a:t>
            </a:r>
            <a:r>
              <a:rPr lang="en-US" sz="1200" dirty="0"/>
              <a:t> vs. </a:t>
            </a:r>
            <a:r>
              <a:rPr lang="en-US" sz="1200" dirty="0">
                <a:solidFill>
                  <a:srgbClr val="FF0000"/>
                </a:solidFill>
              </a:rPr>
              <a:t>TG1 </a:t>
            </a:r>
            <a:r>
              <a:rPr lang="en-US" sz="1200" b="1" dirty="0"/>
              <a:t>without lag phase</a:t>
            </a:r>
            <a:endParaRPr lang="he-IL" sz="1200" b="1" dirty="0"/>
          </a:p>
        </p:txBody>
      </p:sp>
      <p:sp>
        <p:nvSpPr>
          <p:cNvPr id="8" name="Rectangle 7"/>
          <p:cNvSpPr/>
          <p:nvPr/>
        </p:nvSpPr>
        <p:spPr>
          <a:xfrm>
            <a:off x="6423921" y="2719953"/>
            <a:ext cx="2612575" cy="27699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JM109</a:t>
            </a:r>
            <a:r>
              <a:rPr lang="en-US" sz="1200" dirty="0"/>
              <a:t> vs. </a:t>
            </a:r>
            <a:r>
              <a:rPr lang="en-US" sz="1200" dirty="0">
                <a:solidFill>
                  <a:srgbClr val="FF0000"/>
                </a:solidFill>
              </a:rPr>
              <a:t>MG1655</a:t>
            </a:r>
            <a:r>
              <a:rPr lang="el-GR" sz="1200" dirty="0">
                <a:solidFill>
                  <a:srgbClr val="FF0000"/>
                </a:solidFill>
              </a:rPr>
              <a:t>Δ</a:t>
            </a:r>
            <a:r>
              <a:rPr lang="en-US" sz="1200" dirty="0" err="1">
                <a:solidFill>
                  <a:srgbClr val="FF0000"/>
                </a:solidFill>
              </a:rPr>
              <a:t>fnr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/>
              <a:t>with lag phase</a:t>
            </a:r>
            <a:endParaRPr lang="he-IL" sz="1200" b="1" dirty="0"/>
          </a:p>
        </p:txBody>
      </p:sp>
      <p:sp>
        <p:nvSpPr>
          <p:cNvPr id="9" name="Rectangle 8"/>
          <p:cNvSpPr/>
          <p:nvPr/>
        </p:nvSpPr>
        <p:spPr>
          <a:xfrm>
            <a:off x="827584" y="4540180"/>
            <a:ext cx="337131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he-IL" b="1" dirty="0"/>
          </a:p>
        </p:txBody>
      </p:sp>
      <p:sp>
        <p:nvSpPr>
          <p:cNvPr id="10" name="Rectangle 9"/>
          <p:cNvSpPr/>
          <p:nvPr/>
        </p:nvSpPr>
        <p:spPr>
          <a:xfrm>
            <a:off x="3602168" y="4714358"/>
            <a:ext cx="337131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he-IL" b="1" dirty="0"/>
          </a:p>
        </p:txBody>
      </p:sp>
      <p:sp>
        <p:nvSpPr>
          <p:cNvPr id="11" name="Rectangle 10"/>
          <p:cNvSpPr/>
          <p:nvPr/>
        </p:nvSpPr>
        <p:spPr>
          <a:xfrm>
            <a:off x="6423921" y="4529692"/>
            <a:ext cx="337131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137807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ndeley Desktop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3" t="26781" r="40303" b="15242"/>
          <a:stretch/>
        </p:blipFill>
        <p:spPr>
          <a:xfrm>
            <a:off x="855406" y="2708920"/>
            <a:ext cx="7244986" cy="410659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Variability in mutation rates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sz="3600" dirty="0">
                <a:solidFill>
                  <a:schemeClr val="tx2"/>
                </a:solidFill>
              </a:rPr>
              <a:t>Within individuals</a:t>
            </a:r>
          </a:p>
          <a:p>
            <a:pPr marL="0" indent="0" algn="l" rtl="0">
              <a:buNone/>
            </a:pPr>
            <a:r>
              <a:rPr lang="en-US" sz="2400" dirty="0"/>
              <a:t>DNA polymerase error </a:t>
            </a:r>
            <a:r>
              <a:rPr lang="en-US" sz="2400" dirty="0" smtClean="0"/>
              <a:t>rate	</a:t>
            </a:r>
            <a:r>
              <a:rPr lang="en-US" sz="1400" dirty="0" smtClean="0"/>
              <a:t>Lynch </a:t>
            </a:r>
            <a:r>
              <a:rPr lang="en-US" sz="1400" dirty="0"/>
              <a:t>2011</a:t>
            </a:r>
            <a:endParaRPr lang="he-IL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91680" y="2924944"/>
            <a:ext cx="1584176" cy="22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0960"/>
    </mc:Choice>
    <mc:Fallback>
      <p:transition advTm="1096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:\workspace\curveball_project\ms\Fig-Competition_prediction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154"/>
          <a:stretch/>
        </p:blipFill>
        <p:spPr bwMode="auto">
          <a:xfrm>
            <a:off x="323528" y="3429000"/>
            <a:ext cx="8481608" cy="201579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Growth curves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dirty="0" smtClean="0"/>
              <a:t>Mixed culture data </a:t>
            </a:r>
            <a:r>
              <a:rPr lang="en-US" dirty="0"/>
              <a:t>with fitted </a:t>
            </a:r>
            <a:r>
              <a:rPr lang="en-US" dirty="0" smtClean="0"/>
              <a:t>competition models</a:t>
            </a:r>
          </a:p>
          <a:p>
            <a:pPr marL="0" indent="0" algn="l" rtl="0">
              <a:buNone/>
            </a:pPr>
            <a:endParaRPr lang="en-US" dirty="0"/>
          </a:p>
          <a:p>
            <a:pPr marL="0" indent="0" algn="l" rtl="0">
              <a:buNone/>
            </a:pPr>
            <a:endParaRPr lang="en-US" dirty="0" smtClean="0"/>
          </a:p>
          <a:p>
            <a:pPr marL="0" indent="0" algn="l" rtl="0">
              <a:buNone/>
            </a:pPr>
            <a:endParaRPr lang="en-US" dirty="0"/>
          </a:p>
          <a:p>
            <a:pPr marL="0" indent="0" algn="l" rtl="0">
              <a:buNone/>
            </a:pPr>
            <a:endParaRPr lang="en-US" dirty="0" smtClean="0"/>
          </a:p>
          <a:p>
            <a:pPr marL="0" indent="0" algn="l" rtl="0">
              <a:buNone/>
            </a:pPr>
            <a:endParaRPr lang="en-US" dirty="0"/>
          </a:p>
          <a:p>
            <a:pPr marL="0" indent="0" algn="l" rtl="0">
              <a:buNone/>
            </a:pPr>
            <a:endParaRPr lang="en-US" sz="2000" dirty="0" smtClean="0"/>
          </a:p>
          <a:p>
            <a:pPr marL="0" indent="0" algn="l" rtl="0">
              <a:buNone/>
            </a:pPr>
            <a:r>
              <a:rPr lang="en-US" sz="2000" dirty="0" smtClean="0"/>
              <a:t>*Dashed lines are fitted exponential models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27584" y="3439601"/>
            <a:ext cx="2024785" cy="27699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DH5</a:t>
            </a:r>
            <a:r>
              <a:rPr lang="el-GR" sz="1200" dirty="0">
                <a:solidFill>
                  <a:srgbClr val="00B050"/>
                </a:solidFill>
              </a:rPr>
              <a:t>α</a:t>
            </a:r>
            <a:r>
              <a:rPr lang="en-US" sz="1200" dirty="0"/>
              <a:t> vs. </a:t>
            </a:r>
            <a:r>
              <a:rPr lang="en-US" sz="1200" dirty="0">
                <a:solidFill>
                  <a:srgbClr val="FF0000"/>
                </a:solidFill>
              </a:rPr>
              <a:t>TG1 </a:t>
            </a:r>
            <a:r>
              <a:rPr lang="en-US" sz="1200" b="1" dirty="0"/>
              <a:t>with lag </a:t>
            </a:r>
            <a:r>
              <a:rPr lang="en-US" sz="1200" b="1" dirty="0" smtClean="0"/>
              <a:t>phase </a:t>
            </a:r>
            <a:endParaRPr lang="he-IL" sz="1200" b="1" dirty="0"/>
          </a:p>
        </p:txBody>
      </p:sp>
      <p:sp>
        <p:nvSpPr>
          <p:cNvPr id="7" name="Rectangle 6"/>
          <p:cNvSpPr/>
          <p:nvPr/>
        </p:nvSpPr>
        <p:spPr>
          <a:xfrm>
            <a:off x="3635896" y="3439601"/>
            <a:ext cx="2209131" cy="27699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DH5</a:t>
            </a:r>
            <a:r>
              <a:rPr lang="el-GR" sz="1200" dirty="0">
                <a:solidFill>
                  <a:srgbClr val="00B050"/>
                </a:solidFill>
              </a:rPr>
              <a:t>α</a:t>
            </a:r>
            <a:r>
              <a:rPr lang="en-US" sz="1200" dirty="0"/>
              <a:t> vs. </a:t>
            </a:r>
            <a:r>
              <a:rPr lang="en-US" sz="1200" dirty="0">
                <a:solidFill>
                  <a:srgbClr val="FF0000"/>
                </a:solidFill>
              </a:rPr>
              <a:t>TG1 </a:t>
            </a:r>
            <a:r>
              <a:rPr lang="en-US" sz="1200" b="1" dirty="0" smtClean="0"/>
              <a:t>without </a:t>
            </a:r>
            <a:r>
              <a:rPr lang="en-US" sz="1200" b="1" dirty="0"/>
              <a:t>lag phase</a:t>
            </a:r>
            <a:endParaRPr lang="he-IL" sz="1200" b="1" dirty="0"/>
          </a:p>
        </p:txBody>
      </p:sp>
      <p:sp>
        <p:nvSpPr>
          <p:cNvPr id="8" name="Rectangle 7"/>
          <p:cNvSpPr/>
          <p:nvPr/>
        </p:nvSpPr>
        <p:spPr>
          <a:xfrm>
            <a:off x="6423921" y="3439601"/>
            <a:ext cx="2612575" cy="27699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JM109</a:t>
            </a:r>
            <a:r>
              <a:rPr lang="en-US" sz="1200" dirty="0"/>
              <a:t> vs. </a:t>
            </a:r>
            <a:r>
              <a:rPr lang="en-US" sz="1200" dirty="0">
                <a:solidFill>
                  <a:srgbClr val="FF0000"/>
                </a:solidFill>
              </a:rPr>
              <a:t>MG1655</a:t>
            </a:r>
            <a:r>
              <a:rPr lang="el-GR" sz="1200" dirty="0">
                <a:solidFill>
                  <a:srgbClr val="FF0000"/>
                </a:solidFill>
              </a:rPr>
              <a:t>Δ</a:t>
            </a:r>
            <a:r>
              <a:rPr lang="en-US" sz="1200" dirty="0" err="1">
                <a:solidFill>
                  <a:srgbClr val="FF0000"/>
                </a:solidFill>
              </a:rPr>
              <a:t>fnr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/>
              <a:t>with lag phase</a:t>
            </a:r>
            <a:endParaRPr lang="he-IL" sz="1200" b="1" dirty="0"/>
          </a:p>
        </p:txBody>
      </p:sp>
    </p:spTree>
    <p:extLst>
      <p:ext uri="{BB962C8B-B14F-4D97-AF65-F5344CB8AC3E}">
        <p14:creationId xmlns:p14="http://schemas.microsoft.com/office/powerpoint/2010/main" val="90400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:\workspace\curveball_project\ms\Fig-Competition_prediction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42"/>
          <a:stretch/>
        </p:blipFill>
        <p:spPr bwMode="auto">
          <a:xfrm>
            <a:off x="323528" y="3356992"/>
            <a:ext cx="8481608" cy="20162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 rtl="0" eaLnBrk="1" latinLnBrk="0" hangingPunct="1">
              <a:spcBef>
                <a:spcPct val="0"/>
              </a:spcBef>
              <a:buNone/>
            </a:pPr>
            <a:r>
              <a:rPr lang="en-US" dirty="0" smtClean="0"/>
              <a:t>Competition 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59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Dashed: competition model prediction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Markers: flow cytometry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indent="0" algn="l" rtl="0">
              <a:spcBef>
                <a:spcPts val="0"/>
              </a:spcBef>
              <a:buNone/>
            </a:pPr>
            <a:endParaRPr lang="en-US" sz="2000" dirty="0" smtClean="0"/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 smtClean="0"/>
              <a:t>*</a:t>
            </a:r>
            <a:r>
              <a:rPr lang="en-US" sz="2000" dirty="0"/>
              <a:t>Dashed lines are </a:t>
            </a:r>
            <a:r>
              <a:rPr lang="en-US" sz="2000" dirty="0" smtClean="0"/>
              <a:t>exponential models prediction</a:t>
            </a:r>
            <a:endParaRPr lang="en-US" sz="20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27584" y="3439601"/>
            <a:ext cx="2024785" cy="27699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DH5</a:t>
            </a:r>
            <a:r>
              <a:rPr lang="el-GR" sz="1200" dirty="0">
                <a:solidFill>
                  <a:srgbClr val="00B050"/>
                </a:solidFill>
              </a:rPr>
              <a:t>α</a:t>
            </a:r>
            <a:r>
              <a:rPr lang="en-US" sz="1200" dirty="0"/>
              <a:t> vs. </a:t>
            </a:r>
            <a:r>
              <a:rPr lang="en-US" sz="1200" dirty="0">
                <a:solidFill>
                  <a:srgbClr val="FF0000"/>
                </a:solidFill>
              </a:rPr>
              <a:t>TG1 </a:t>
            </a:r>
            <a:r>
              <a:rPr lang="en-US" sz="1200" b="1" dirty="0"/>
              <a:t>with lag </a:t>
            </a:r>
            <a:r>
              <a:rPr lang="en-US" sz="1200" b="1" dirty="0" smtClean="0"/>
              <a:t>phase </a:t>
            </a:r>
            <a:endParaRPr lang="he-IL" sz="1200" b="1" dirty="0"/>
          </a:p>
        </p:txBody>
      </p:sp>
      <p:sp>
        <p:nvSpPr>
          <p:cNvPr id="7" name="Rectangle 6"/>
          <p:cNvSpPr/>
          <p:nvPr/>
        </p:nvSpPr>
        <p:spPr>
          <a:xfrm>
            <a:off x="3635896" y="3439601"/>
            <a:ext cx="2209131" cy="27699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DH5</a:t>
            </a:r>
            <a:r>
              <a:rPr lang="el-GR" sz="1200" dirty="0">
                <a:solidFill>
                  <a:srgbClr val="00B050"/>
                </a:solidFill>
              </a:rPr>
              <a:t>α</a:t>
            </a:r>
            <a:r>
              <a:rPr lang="en-US" sz="1200" dirty="0"/>
              <a:t> vs. </a:t>
            </a:r>
            <a:r>
              <a:rPr lang="en-US" sz="1200" dirty="0">
                <a:solidFill>
                  <a:srgbClr val="FF0000"/>
                </a:solidFill>
              </a:rPr>
              <a:t>TG1 </a:t>
            </a:r>
            <a:r>
              <a:rPr lang="en-US" sz="1200" b="1" dirty="0" smtClean="0"/>
              <a:t>without </a:t>
            </a:r>
            <a:r>
              <a:rPr lang="en-US" sz="1200" b="1" dirty="0"/>
              <a:t>lag phase</a:t>
            </a:r>
            <a:endParaRPr lang="he-IL" sz="1200" b="1" dirty="0"/>
          </a:p>
        </p:txBody>
      </p:sp>
      <p:sp>
        <p:nvSpPr>
          <p:cNvPr id="8" name="Rectangle 7"/>
          <p:cNvSpPr/>
          <p:nvPr/>
        </p:nvSpPr>
        <p:spPr>
          <a:xfrm>
            <a:off x="6423921" y="3439601"/>
            <a:ext cx="2612575" cy="27699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JM109</a:t>
            </a:r>
            <a:r>
              <a:rPr lang="en-US" sz="1200" dirty="0"/>
              <a:t> vs. </a:t>
            </a:r>
            <a:r>
              <a:rPr lang="en-US" sz="1200" dirty="0">
                <a:solidFill>
                  <a:srgbClr val="FF0000"/>
                </a:solidFill>
              </a:rPr>
              <a:t>MG1655</a:t>
            </a:r>
            <a:r>
              <a:rPr lang="el-GR" sz="1200" dirty="0">
                <a:solidFill>
                  <a:srgbClr val="FF0000"/>
                </a:solidFill>
              </a:rPr>
              <a:t>Δ</a:t>
            </a:r>
            <a:r>
              <a:rPr lang="en-US" sz="1200" dirty="0" err="1">
                <a:solidFill>
                  <a:srgbClr val="FF0000"/>
                </a:solidFill>
              </a:rPr>
              <a:t>fnr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/>
              <a:t>with lag phase</a:t>
            </a:r>
            <a:endParaRPr lang="he-IL" sz="1200" b="1" dirty="0"/>
          </a:p>
        </p:txBody>
      </p:sp>
    </p:spTree>
    <p:extLst>
      <p:ext uri="{BB962C8B-B14F-4D97-AF65-F5344CB8AC3E}">
        <p14:creationId xmlns:p14="http://schemas.microsoft.com/office/powerpoint/2010/main" val="175049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 smtClean="0"/>
              <a:t>Summary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 fontScale="92500" lnSpcReduction="20000"/>
          </a:bodyPr>
          <a:lstStyle/>
          <a:p>
            <a:pPr marL="571500" indent="-514350" algn="l" rtl="0">
              <a:buFont typeface="+mj-lt"/>
              <a:buAutoNum type="arabicPeriod"/>
            </a:pPr>
            <a:r>
              <a:rPr lang="en-US" sz="2800" dirty="0" smtClean="0"/>
              <a:t>Fit </a:t>
            </a:r>
            <a:r>
              <a:rPr lang="en-US" sz="2800" dirty="0"/>
              <a:t>growth models to growth curve</a:t>
            </a:r>
            <a:r>
              <a:rPr lang="en-GB" sz="2800" dirty="0"/>
              <a:t>s</a:t>
            </a:r>
          </a:p>
          <a:p>
            <a:pPr marL="571500" indent="-514350" algn="l" rtl="0">
              <a:buFont typeface="+mj-lt"/>
              <a:buAutoNum type="arabicPeriod"/>
            </a:pPr>
            <a:r>
              <a:rPr lang="en-GB" sz="2800" dirty="0"/>
              <a:t>Predict competition </a:t>
            </a:r>
            <a:r>
              <a:rPr lang="en-US" sz="2800" dirty="0"/>
              <a:t>results</a:t>
            </a:r>
            <a:endParaRPr lang="en-GB" sz="2800" dirty="0"/>
          </a:p>
          <a:p>
            <a:pPr marL="571500" indent="-514350" algn="l" rtl="0">
              <a:buFont typeface="+mj-lt"/>
              <a:buAutoNum type="arabicPeriod"/>
            </a:pPr>
            <a:r>
              <a:rPr lang="en-GB" sz="2800" dirty="0"/>
              <a:t>Infer </a:t>
            </a:r>
            <a:r>
              <a:rPr lang="en-GB" sz="2800" dirty="0" smtClean="0"/>
              <a:t>fitness</a:t>
            </a:r>
          </a:p>
          <a:p>
            <a:pPr marL="571500" indent="-514350" algn="l" rtl="0">
              <a:buFont typeface="+mj-lt"/>
              <a:buAutoNum type="arabicPeriod"/>
            </a:pPr>
            <a:endParaRPr lang="en-US" sz="2800" dirty="0"/>
          </a:p>
          <a:p>
            <a:pPr marL="0" indent="0" algn="l" rtl="0">
              <a:buNone/>
            </a:pPr>
            <a:r>
              <a:rPr lang="en-US" sz="2600" b="1" dirty="0" smtClean="0"/>
              <a:t>Collaborators:</a:t>
            </a:r>
          </a:p>
          <a:p>
            <a:pPr marL="0" indent="0" algn="l" rtl="0">
              <a:buNone/>
            </a:pPr>
            <a:r>
              <a:rPr lang="en-US" sz="2800" dirty="0" err="1" smtClean="0"/>
              <a:t>Eynat</a:t>
            </a:r>
            <a:r>
              <a:rPr lang="en-US" sz="2800" dirty="0" smtClean="0"/>
              <a:t> </a:t>
            </a:r>
            <a:r>
              <a:rPr lang="en-US" sz="2800" dirty="0" err="1"/>
              <a:t>Dellus</a:t>
            </a:r>
            <a:r>
              <a:rPr lang="en-US" sz="2800" dirty="0"/>
              <a:t>-Gur, </a:t>
            </a:r>
            <a:r>
              <a:rPr lang="en-US" sz="2800" dirty="0" err="1"/>
              <a:t>Maayan</a:t>
            </a:r>
            <a:r>
              <a:rPr lang="en-US" sz="2800" dirty="0"/>
              <a:t> Bibi, Uri </a:t>
            </a:r>
            <a:r>
              <a:rPr lang="en-US" sz="2800" dirty="0" err="1"/>
              <a:t>Obolski</a:t>
            </a:r>
            <a:r>
              <a:rPr lang="en-US" sz="2800" dirty="0" smtClean="0"/>
              <a:t>, Judith Berman, </a:t>
            </a:r>
            <a:r>
              <a:rPr lang="en-US" sz="2800" dirty="0" err="1" smtClean="0"/>
              <a:t>Lilach</a:t>
            </a:r>
            <a:r>
              <a:rPr lang="en-US" sz="2800" dirty="0" smtClean="0"/>
              <a:t> </a:t>
            </a:r>
            <a:r>
              <a:rPr lang="en-US" sz="2800" dirty="0" err="1" smtClean="0"/>
              <a:t>Hadany</a:t>
            </a:r>
            <a:r>
              <a:rPr lang="en-US" sz="2800" dirty="0" smtClean="0"/>
              <a:t> (Tel-Aviv University)</a:t>
            </a:r>
            <a:endParaRPr lang="en-US" sz="2800" dirty="0"/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Preprint:</a:t>
            </a:r>
            <a:endParaRPr lang="en-US" sz="2600" b="1" dirty="0"/>
          </a:p>
          <a:p>
            <a:pPr marL="0" indent="0" algn="l" rtl="0">
              <a:buNone/>
            </a:pPr>
            <a:r>
              <a:rPr lang="en-US" sz="2600" dirty="0"/>
              <a:t>Ram et al</a:t>
            </a:r>
            <a:r>
              <a:rPr lang="en-US" sz="2600" dirty="0" smtClean="0"/>
              <a:t>.</a:t>
            </a:r>
            <a:r>
              <a:rPr lang="en-US" sz="2600" dirty="0"/>
              <a:t> </a:t>
            </a:r>
            <a:r>
              <a:rPr lang="en-US" sz="2800" dirty="0"/>
              <a:t>Predicting microbial relative growth in a mixed culture from growth curve </a:t>
            </a:r>
            <a:r>
              <a:rPr lang="en-US" sz="2800" dirty="0" smtClean="0"/>
              <a:t>data</a:t>
            </a:r>
            <a:r>
              <a:rPr lang="en-US" sz="2600" dirty="0" smtClean="0"/>
              <a:t>. </a:t>
            </a:r>
            <a:r>
              <a:rPr lang="en-US" sz="2600" dirty="0" err="1" smtClean="0"/>
              <a:t>bioRxiv</a:t>
            </a:r>
            <a:r>
              <a:rPr lang="en-US" sz="2600" dirty="0" smtClean="0"/>
              <a:t>, doi:</a:t>
            </a:r>
            <a:r>
              <a:rPr lang="en-US" sz="2600" dirty="0" smtClean="0">
                <a:hlinkClick r:id="rId2"/>
              </a:rPr>
              <a:t>10.1101/022640</a:t>
            </a:r>
            <a:endParaRPr lang="en-US" sz="2600" dirty="0" smtClean="0"/>
          </a:p>
          <a:p>
            <a:pPr marL="0" indent="0" algn="l" rtl="0">
              <a:buNone/>
            </a:pPr>
            <a:endParaRPr lang="en-US" sz="2600" b="1" dirty="0" smtClean="0"/>
          </a:p>
          <a:p>
            <a:pPr marL="0" indent="0" algn="l" rtl="0">
              <a:buNone/>
            </a:pPr>
            <a:r>
              <a:rPr lang="en-US" sz="2600" b="1" dirty="0" smtClean="0"/>
              <a:t>Software website: </a:t>
            </a:r>
            <a:r>
              <a:rPr lang="en-US" sz="2600" dirty="0" smtClean="0">
                <a:hlinkClick r:id="rId3"/>
              </a:rPr>
              <a:t>curveball.yoavram.com</a:t>
            </a:r>
            <a:r>
              <a:rPr lang="en-US" sz="2600" dirty="0" smtClean="0"/>
              <a:t> </a:t>
            </a:r>
          </a:p>
          <a:p>
            <a:pPr marL="0" indent="0" algn="l" rtl="0">
              <a:buNone/>
            </a:pPr>
            <a:endParaRPr lang="he-IL" sz="2800" dirty="0" smtClean="0"/>
          </a:p>
          <a:p>
            <a:pPr marL="0" indent="0" algn="l" rtl="0">
              <a:buNone/>
            </a:pPr>
            <a:endParaRPr lang="en-US" dirty="0" smtClean="0"/>
          </a:p>
          <a:p>
            <a:pPr marL="0" indent="0" algn="ctr" rtl="0">
              <a:buNone/>
            </a:pPr>
            <a:endParaRPr lang="en-US" sz="40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5" name="Picture 4" descr="D:\workspace\curveball_project\ms\Fig-Competition_prediction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" t="48142" r="65192"/>
          <a:stretch/>
        </p:blipFill>
        <p:spPr bwMode="auto">
          <a:xfrm>
            <a:off x="6012160" y="1417638"/>
            <a:ext cx="2880320" cy="201622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6444208" y="1461700"/>
            <a:ext cx="288032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he-IL" sz="1200" b="1" dirty="0"/>
          </a:p>
        </p:txBody>
      </p:sp>
    </p:spTree>
    <p:extLst>
      <p:ext uri="{BB962C8B-B14F-4D97-AF65-F5344CB8AC3E}">
        <p14:creationId xmlns:p14="http://schemas.microsoft.com/office/powerpoint/2010/main" val="3916425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1182"/>
    </mc:Choice>
    <mc:Fallback xmlns="">
      <p:transition advTm="61182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case: Citrate utilization in </a:t>
            </a:r>
            <a:r>
              <a:rPr lang="en-US" i="1" dirty="0" smtClean="0"/>
              <a:t>E. coli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l" rtl="0">
              <a:buNone/>
            </a:pPr>
            <a:r>
              <a:rPr lang="en-GB" b="1" dirty="0" err="1" smtClean="0"/>
              <a:t>Quandt</a:t>
            </a:r>
            <a:r>
              <a:rPr lang="en-GB" b="1" dirty="0" smtClean="0"/>
              <a:t> et al., </a:t>
            </a:r>
            <a:r>
              <a:rPr lang="en-GB" b="1" dirty="0" err="1" smtClean="0"/>
              <a:t>eLife</a:t>
            </a:r>
            <a:r>
              <a:rPr lang="en-GB" b="1" dirty="0" smtClean="0"/>
              <a:t> </a:t>
            </a:r>
            <a:r>
              <a:rPr lang="en-GB" dirty="0" smtClean="0"/>
              <a:t>201</a:t>
            </a:r>
            <a:r>
              <a:rPr lang="en-GB" dirty="0"/>
              <a:t>5;10.7554/eLife.09696</a:t>
            </a:r>
            <a:r>
              <a:rPr lang="en-GB" b="1" dirty="0" smtClean="0"/>
              <a:t> </a:t>
            </a:r>
            <a:r>
              <a:rPr lang="en-GB" dirty="0" smtClean="0"/>
              <a:t>(</a:t>
            </a:r>
            <a:r>
              <a:rPr lang="en-GB" b="1" dirty="0" smtClean="0"/>
              <a:t>Barrick lab</a:t>
            </a:r>
            <a:r>
              <a:rPr lang="en-GB" dirty="0" smtClean="0"/>
              <a:t>)</a:t>
            </a:r>
          </a:p>
          <a:p>
            <a:pPr algn="l" rtl="0"/>
            <a:r>
              <a:rPr lang="en-US" dirty="0" smtClean="0"/>
              <a:t>mutations </a:t>
            </a:r>
            <a:r>
              <a:rPr lang="en-US" dirty="0"/>
              <a:t>in the </a:t>
            </a:r>
            <a:r>
              <a:rPr lang="en-US" i="1" dirty="0" err="1"/>
              <a:t>gltA</a:t>
            </a:r>
            <a:r>
              <a:rPr lang="en-US" dirty="0"/>
              <a:t> </a:t>
            </a:r>
            <a:r>
              <a:rPr lang="en-US" dirty="0" smtClean="0"/>
              <a:t>gene - </a:t>
            </a:r>
            <a:r>
              <a:rPr lang="en-US" dirty="0"/>
              <a:t>encodes citrate synthase (CS</a:t>
            </a:r>
            <a:r>
              <a:rPr lang="en-US" dirty="0" smtClean="0"/>
              <a:t>)</a:t>
            </a:r>
          </a:p>
          <a:p>
            <a:pPr algn="l" rtl="0"/>
            <a:r>
              <a:rPr lang="en-US" dirty="0" smtClean="0"/>
              <a:t> </a:t>
            </a:r>
            <a:r>
              <a:rPr lang="en-US" dirty="0"/>
              <a:t>before and after </a:t>
            </a:r>
            <a:r>
              <a:rPr lang="en-US" i="1" dirty="0" smtClean="0"/>
              <a:t>E. coli</a:t>
            </a:r>
            <a:r>
              <a:rPr lang="en-US" dirty="0" smtClean="0"/>
              <a:t> evolved to </a:t>
            </a:r>
            <a:r>
              <a:rPr lang="en-US" dirty="0"/>
              <a:t>grow aerobically on citrate (</a:t>
            </a:r>
            <a:r>
              <a:rPr lang="en-US" dirty="0" err="1"/>
              <a:t>Cit</a:t>
            </a:r>
            <a:r>
              <a:rPr lang="en-US" baseline="30000" dirty="0" smtClean="0"/>
              <a:t>+</a:t>
            </a:r>
            <a:r>
              <a:rPr lang="en-US" dirty="0" smtClean="0"/>
              <a:t>)</a:t>
            </a:r>
          </a:p>
          <a:p>
            <a:pPr algn="l" rtl="0"/>
            <a:r>
              <a:rPr lang="en-US" dirty="0" smtClean="0"/>
              <a:t>first </a:t>
            </a:r>
            <a:r>
              <a:rPr lang="en-US" i="1" dirty="0" err="1"/>
              <a:t>gltA</a:t>
            </a:r>
            <a:r>
              <a:rPr lang="en-US" dirty="0"/>
              <a:t> </a:t>
            </a:r>
            <a:r>
              <a:rPr lang="en-US" dirty="0" smtClean="0"/>
              <a:t>mutation increases </a:t>
            </a:r>
            <a:r>
              <a:rPr lang="en-US" dirty="0"/>
              <a:t>CS </a:t>
            </a:r>
            <a:r>
              <a:rPr lang="en-US" dirty="0" smtClean="0"/>
              <a:t>activity, beneficial </a:t>
            </a:r>
            <a:r>
              <a:rPr lang="en-US" dirty="0"/>
              <a:t>for growth on </a:t>
            </a:r>
            <a:r>
              <a:rPr lang="en-US" dirty="0" smtClean="0"/>
              <a:t>acetate </a:t>
            </a:r>
          </a:p>
          <a:p>
            <a:pPr algn="l" rtl="0"/>
            <a:r>
              <a:rPr lang="en-US" dirty="0" smtClean="0"/>
              <a:t>contributed </a:t>
            </a:r>
            <a:r>
              <a:rPr lang="en-US" dirty="0"/>
              <a:t>to preserving the rudimentary </a:t>
            </a:r>
            <a:r>
              <a:rPr lang="en-US" dirty="0" err="1"/>
              <a:t>Cit</a:t>
            </a:r>
            <a:r>
              <a:rPr lang="en-US" baseline="30000" dirty="0"/>
              <a:t>+</a:t>
            </a:r>
            <a:r>
              <a:rPr lang="en-US" dirty="0"/>
              <a:t> trait from extinction </a:t>
            </a:r>
            <a:endParaRPr lang="en-US" dirty="0" smtClean="0"/>
          </a:p>
          <a:p>
            <a:pPr algn="l" rtl="0"/>
            <a:r>
              <a:rPr lang="en-US" dirty="0" err="1" smtClean="0"/>
              <a:t>Cit</a:t>
            </a:r>
            <a:r>
              <a:rPr lang="en-US" baseline="30000" dirty="0"/>
              <a:t>+</a:t>
            </a:r>
            <a:r>
              <a:rPr lang="en-US" dirty="0"/>
              <a:t> </a:t>
            </a:r>
            <a:r>
              <a:rPr lang="en-US" dirty="0" smtClean="0"/>
              <a:t>then refined </a:t>
            </a:r>
            <a:r>
              <a:rPr lang="en-US" dirty="0"/>
              <a:t>by </a:t>
            </a:r>
            <a:r>
              <a:rPr lang="en-US" dirty="0" smtClean="0"/>
              <a:t>more mutations</a:t>
            </a:r>
          </a:p>
          <a:p>
            <a:pPr algn="l" rtl="0"/>
            <a:r>
              <a:rPr lang="en-US" dirty="0" smtClean="0"/>
              <a:t>The potentiating </a:t>
            </a:r>
            <a:r>
              <a:rPr lang="en-US" i="1" dirty="0" err="1"/>
              <a:t>gltA</a:t>
            </a:r>
            <a:r>
              <a:rPr lang="en-US" dirty="0"/>
              <a:t> mutation became deleterious to </a:t>
            </a:r>
            <a:r>
              <a:rPr lang="en-US" dirty="0" smtClean="0"/>
              <a:t>fitness</a:t>
            </a:r>
          </a:p>
          <a:p>
            <a:pPr algn="l" rtl="0"/>
            <a:r>
              <a:rPr lang="en-US" dirty="0" smtClean="0"/>
              <a:t>beneficial </a:t>
            </a:r>
            <a:r>
              <a:rPr lang="en-US" i="1" dirty="0" err="1"/>
              <a:t>gltA</a:t>
            </a:r>
            <a:r>
              <a:rPr lang="en-US" dirty="0"/>
              <a:t> mutations </a:t>
            </a:r>
            <a:r>
              <a:rPr lang="en-US" dirty="0" smtClean="0"/>
              <a:t>evolved to reduced </a:t>
            </a:r>
            <a:r>
              <a:rPr lang="en-US" dirty="0"/>
              <a:t>CS </a:t>
            </a:r>
            <a:r>
              <a:rPr lang="en-US" dirty="0" smtClean="0"/>
              <a:t>activity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53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Test case: Citrate utilization in </a:t>
            </a:r>
            <a:r>
              <a:rPr lang="en-US" i="1" dirty="0"/>
              <a:t>E. coli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dirty="0" smtClean="0"/>
              <a:t>Figure 4:</a:t>
            </a:r>
          </a:p>
          <a:p>
            <a:pPr marL="0" indent="0" algn="l" rtl="0">
              <a:buNone/>
            </a:pPr>
            <a:endParaRPr lang="en-US" dirty="0"/>
          </a:p>
          <a:p>
            <a:pPr marL="0" indent="0" algn="l" rtl="0">
              <a:buNone/>
            </a:pPr>
            <a:endParaRPr lang="en-US" dirty="0" smtClean="0"/>
          </a:p>
          <a:p>
            <a:pPr marL="0" indent="0" algn="l" rtl="0">
              <a:buNone/>
            </a:pPr>
            <a:endParaRPr lang="en-US" dirty="0"/>
          </a:p>
          <a:p>
            <a:pPr algn="l" rtl="0"/>
            <a:endParaRPr lang="en-US" dirty="0" smtClean="0"/>
          </a:p>
          <a:p>
            <a:pPr marL="457200" indent="-457200" algn="l" rtl="0">
              <a:buAutoNum type="alphaUcParenR"/>
            </a:pPr>
            <a:r>
              <a:rPr lang="en-US" sz="1800" dirty="0"/>
              <a:t>E</a:t>
            </a:r>
            <a:r>
              <a:rPr lang="en-US" sz="1800" dirty="0" smtClean="0"/>
              <a:t>arly </a:t>
            </a:r>
            <a:r>
              <a:rPr lang="en-US" sz="1800" dirty="0" err="1" smtClean="0">
                <a:solidFill>
                  <a:srgbClr val="0070C0"/>
                </a:solidFill>
              </a:rPr>
              <a:t>Cit</a:t>
            </a:r>
            <a:r>
              <a:rPr lang="en-US" sz="1800" dirty="0" smtClean="0">
                <a:solidFill>
                  <a:srgbClr val="0070C0"/>
                </a:solidFill>
              </a:rPr>
              <a:t>+</a:t>
            </a:r>
            <a:r>
              <a:rPr lang="en-US" sz="1800" dirty="0" smtClean="0"/>
              <a:t> and </a:t>
            </a:r>
            <a:r>
              <a:rPr lang="en-US" sz="1800" dirty="0" err="1" smtClean="0">
                <a:solidFill>
                  <a:schemeClr val="accent2"/>
                </a:solidFill>
              </a:rPr>
              <a:t>Cit</a:t>
            </a:r>
            <a:r>
              <a:rPr lang="en-US" sz="1800" dirty="0" smtClean="0">
                <a:solidFill>
                  <a:schemeClr val="accent2"/>
                </a:solidFill>
              </a:rPr>
              <a:t>-</a:t>
            </a:r>
            <a:r>
              <a:rPr lang="en-US" sz="1800" dirty="0" smtClean="0"/>
              <a:t> </a:t>
            </a:r>
            <a:r>
              <a:rPr lang="en-US" sz="1800" dirty="0" err="1" smtClean="0"/>
              <a:t>revertant</a:t>
            </a:r>
            <a:r>
              <a:rPr lang="en-US" sz="1800" dirty="0" smtClean="0"/>
              <a:t> with gltA1 mutation: </a:t>
            </a:r>
            <a:r>
              <a:rPr lang="en-US" sz="1800" dirty="0" err="1">
                <a:solidFill>
                  <a:srgbClr val="0070C0"/>
                </a:solidFill>
              </a:rPr>
              <a:t>Cit</a:t>
            </a:r>
            <a:r>
              <a:rPr lang="en-US" sz="1800" dirty="0" smtClean="0">
                <a:solidFill>
                  <a:srgbClr val="0070C0"/>
                </a:solidFill>
              </a:rPr>
              <a:t>+</a:t>
            </a:r>
            <a:r>
              <a:rPr lang="en-US" sz="1800" dirty="0"/>
              <a:t> </a:t>
            </a:r>
            <a:r>
              <a:rPr lang="en-US" sz="1800" dirty="0" smtClean="0"/>
              <a:t>has higher K</a:t>
            </a:r>
          </a:p>
          <a:p>
            <a:pPr marL="457200" indent="-457200" algn="l" rtl="0">
              <a:buAutoNum type="alphaUcParenR"/>
            </a:pPr>
            <a:r>
              <a:rPr lang="en-US" sz="1800" dirty="0" smtClean="0"/>
              <a:t>Early </a:t>
            </a:r>
            <a:r>
              <a:rPr lang="en-US" sz="1800" dirty="0" err="1" smtClean="0">
                <a:solidFill>
                  <a:srgbClr val="0070C0"/>
                </a:solidFill>
              </a:rPr>
              <a:t>Cit</a:t>
            </a:r>
            <a:r>
              <a:rPr lang="en-US" sz="1800" dirty="0">
                <a:solidFill>
                  <a:srgbClr val="0070C0"/>
                </a:solidFill>
              </a:rPr>
              <a:t>+ </a:t>
            </a:r>
            <a:r>
              <a:rPr lang="en-US" sz="1800" dirty="0" smtClean="0"/>
              <a:t>and </a:t>
            </a:r>
            <a:r>
              <a:rPr lang="en-US" sz="1800" dirty="0" err="1">
                <a:solidFill>
                  <a:schemeClr val="accent2"/>
                </a:solidFill>
              </a:rPr>
              <a:t>Cit</a:t>
            </a:r>
            <a:r>
              <a:rPr lang="en-US" sz="1800" dirty="0">
                <a:solidFill>
                  <a:schemeClr val="accent2"/>
                </a:solidFill>
              </a:rPr>
              <a:t>-</a:t>
            </a:r>
            <a:r>
              <a:rPr lang="en-US" sz="1800" dirty="0" smtClean="0"/>
              <a:t> </a:t>
            </a:r>
            <a:r>
              <a:rPr lang="en-US" sz="1800" dirty="0" err="1"/>
              <a:t>revertant</a:t>
            </a:r>
            <a:r>
              <a:rPr lang="en-US" sz="1800" dirty="0"/>
              <a:t> </a:t>
            </a:r>
            <a:r>
              <a:rPr lang="en-US" sz="1800" dirty="0" smtClean="0"/>
              <a:t>with wildtype </a:t>
            </a:r>
            <a:r>
              <a:rPr lang="en-US" sz="1800" dirty="0" err="1" smtClean="0"/>
              <a:t>gltA</a:t>
            </a:r>
            <a:r>
              <a:rPr lang="en-US" sz="1800" dirty="0" smtClean="0"/>
              <a:t>: </a:t>
            </a:r>
            <a:r>
              <a:rPr lang="en-US" sz="1800" dirty="0" err="1" smtClean="0">
                <a:solidFill>
                  <a:schemeClr val="accent2"/>
                </a:solidFill>
              </a:rPr>
              <a:t>Cit</a:t>
            </a:r>
            <a:r>
              <a:rPr lang="en-US" sz="1800" dirty="0" smtClean="0">
                <a:solidFill>
                  <a:schemeClr val="accent2"/>
                </a:solidFill>
              </a:rPr>
              <a:t>- </a:t>
            </a:r>
            <a:r>
              <a:rPr lang="en-US" sz="1800" dirty="0" smtClean="0"/>
              <a:t>has shorter lag and lower K</a:t>
            </a:r>
          </a:p>
          <a:p>
            <a:pPr marL="457200" indent="-457200" algn="l" rtl="0">
              <a:buAutoNum type="alphaUcParenR"/>
            </a:pPr>
            <a:r>
              <a:rPr lang="en-US" sz="1800" dirty="0" smtClean="0"/>
              <a:t>Relative fitness </a:t>
            </a:r>
            <a:r>
              <a:rPr lang="en-US" sz="1800" dirty="0" err="1">
                <a:solidFill>
                  <a:srgbClr val="0070C0"/>
                </a:solidFill>
              </a:rPr>
              <a:t>Cit</a:t>
            </a:r>
            <a:r>
              <a:rPr lang="en-US" sz="1800" dirty="0">
                <a:solidFill>
                  <a:srgbClr val="0070C0"/>
                </a:solidFill>
              </a:rPr>
              <a:t>+ </a:t>
            </a:r>
            <a:r>
              <a:rPr lang="en-US" sz="1800" dirty="0" smtClean="0"/>
              <a:t>vs. </a:t>
            </a:r>
            <a:r>
              <a:rPr lang="en-US" sz="1800" dirty="0" err="1">
                <a:solidFill>
                  <a:schemeClr val="accent2"/>
                </a:solidFill>
              </a:rPr>
              <a:t>Cit</a:t>
            </a:r>
            <a:r>
              <a:rPr lang="en-US" sz="1800" dirty="0">
                <a:solidFill>
                  <a:schemeClr val="accent2"/>
                </a:solidFill>
              </a:rPr>
              <a:t>- </a:t>
            </a:r>
            <a:r>
              <a:rPr lang="en-US" sz="1800" dirty="0" smtClean="0"/>
              <a:t>from competition assays</a:t>
            </a:r>
            <a:endParaRPr lang="en-US" sz="2000" dirty="0" smtClean="0"/>
          </a:p>
          <a:p>
            <a:pPr marL="0" indent="0" algn="l" rtl="0">
              <a:buNone/>
            </a:pPr>
            <a:endParaRPr lang="he-I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420888"/>
            <a:ext cx="7078663" cy="1852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7007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Test case: Citrate utilization in </a:t>
            </a:r>
            <a:r>
              <a:rPr lang="en-US" i="1" dirty="0"/>
              <a:t>E. coli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45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963148"/>
            <a:ext cx="7078663" cy="1852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 descr="D:\workspace\curveball_project\data\jbarrick\Curveball - gltA1 potentiates Cit+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3835356"/>
            <a:ext cx="7077600" cy="196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6"/>
          <p:cNvSpPr txBox="1">
            <a:spLocks/>
          </p:cNvSpPr>
          <p:nvPr/>
        </p:nvSpPr>
        <p:spPr>
          <a:xfrm>
            <a:off x="609600" y="5254892"/>
            <a:ext cx="8229600" cy="1023671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>
            <a:lvl1pPr marL="342900" indent="-3429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>
              <a:buFont typeface="Arial" panose="020B0604020202020204" pitchFamily="34" charset="0"/>
              <a:buNone/>
            </a:pPr>
            <a:endParaRPr lang="he-IL" dirty="0"/>
          </a:p>
        </p:txBody>
      </p:sp>
      <p:sp>
        <p:nvSpPr>
          <p:cNvPr id="9" name="Content Placeholder 6"/>
          <p:cNvSpPr>
            <a:spLocks noGrp="1"/>
          </p:cNvSpPr>
          <p:nvPr>
            <p:ph idx="1"/>
          </p:nvPr>
        </p:nvSpPr>
        <p:spPr>
          <a:xfrm>
            <a:off x="251520" y="5805264"/>
            <a:ext cx="8640960" cy="1296144"/>
          </a:xfrm>
        </p:spPr>
        <p:txBody>
          <a:bodyPr>
            <a:noAutofit/>
          </a:bodyPr>
          <a:lstStyle/>
          <a:p>
            <a:pPr marL="0" indent="0" algn="ctr" rtl="0">
              <a:buNone/>
            </a:pPr>
            <a:r>
              <a:rPr lang="en-GB" sz="2400" dirty="0" smtClean="0"/>
              <a:t>Reproduce Fig. 4 with </a:t>
            </a:r>
            <a:r>
              <a:rPr lang="en-GB" sz="2400" i="1" dirty="0" smtClean="0"/>
              <a:t>Curveball</a:t>
            </a:r>
            <a:r>
              <a:rPr lang="en-GB" sz="2400" dirty="0" smtClean="0"/>
              <a:t> using </a:t>
            </a:r>
            <a:r>
              <a:rPr lang="en-GB" sz="2400" b="1" i="1" u="sng" dirty="0" smtClean="0"/>
              <a:t>only</a:t>
            </a:r>
            <a:r>
              <a:rPr lang="en-GB" sz="2400" dirty="0" smtClean="0"/>
              <a:t> growth curves data</a:t>
            </a:r>
            <a:endParaRPr lang="he-IL" sz="2400" b="1" dirty="0"/>
          </a:p>
        </p:txBody>
      </p:sp>
      <p:sp>
        <p:nvSpPr>
          <p:cNvPr id="5" name="Rectangle 4"/>
          <p:cNvSpPr/>
          <p:nvPr/>
        </p:nvSpPr>
        <p:spPr>
          <a:xfrm>
            <a:off x="2387813" y="1311151"/>
            <a:ext cx="39819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Fig</a:t>
            </a:r>
            <a:r>
              <a:rPr lang="en-US" sz="2400" dirty="0"/>
              <a:t>. 4 from </a:t>
            </a:r>
            <a:r>
              <a:rPr lang="en-GB" sz="2400" dirty="0" err="1"/>
              <a:t>Quandt</a:t>
            </a:r>
            <a:r>
              <a:rPr lang="en-GB" sz="2400" dirty="0"/>
              <a:t> et al., 2015</a:t>
            </a:r>
          </a:p>
        </p:txBody>
      </p:sp>
    </p:spTree>
    <p:extLst>
      <p:ext uri="{BB962C8B-B14F-4D97-AF65-F5344CB8AC3E}">
        <p14:creationId xmlns:p14="http://schemas.microsoft.com/office/powerpoint/2010/main" val="1217589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Test case: Citrate utilization in </a:t>
            </a:r>
            <a:r>
              <a:rPr lang="en-US" i="1" dirty="0"/>
              <a:t>E. coli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88" y="2522513"/>
            <a:ext cx="4680000" cy="1224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 descr="D:\workspace\curveball_project\data\jbarrick\Curveball - gltA1 potentiates Cit+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88" y="3812218"/>
            <a:ext cx="4680000" cy="1302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6"/>
          <p:cNvSpPr txBox="1">
            <a:spLocks/>
          </p:cNvSpPr>
          <p:nvPr/>
        </p:nvSpPr>
        <p:spPr>
          <a:xfrm>
            <a:off x="5148064" y="1340768"/>
            <a:ext cx="3837112" cy="5184576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>
            <a:lvl1pPr marL="342900" indent="-3429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>
              <a:buFont typeface="Arial" panose="020B0604020202020204" pitchFamily="34" charset="0"/>
              <a:buNone/>
            </a:pPr>
            <a:endParaRPr lang="he-IL" dirty="0"/>
          </a:p>
        </p:txBody>
      </p:sp>
      <p:sp>
        <p:nvSpPr>
          <p:cNvPr id="9" name="Content Placeholder 6"/>
          <p:cNvSpPr>
            <a:spLocks noGrp="1"/>
          </p:cNvSpPr>
          <p:nvPr>
            <p:ph idx="1"/>
          </p:nvPr>
        </p:nvSpPr>
        <p:spPr>
          <a:xfrm>
            <a:off x="35496" y="5114802"/>
            <a:ext cx="5256584" cy="529748"/>
          </a:xfrm>
        </p:spPr>
        <p:txBody>
          <a:bodyPr>
            <a:noAutofit/>
          </a:bodyPr>
          <a:lstStyle/>
          <a:p>
            <a:pPr marL="0" indent="0" algn="ctr" rtl="0">
              <a:buNone/>
            </a:pPr>
            <a:r>
              <a:rPr lang="en-GB" sz="2400" dirty="0" smtClean="0"/>
              <a:t>Reproduce Fig. 4 with </a:t>
            </a:r>
            <a:r>
              <a:rPr lang="en-GB" sz="2400" b="1" dirty="0" smtClean="0"/>
              <a:t>Curveball</a:t>
            </a:r>
            <a:endParaRPr lang="he-IL" sz="2400" b="1" dirty="0"/>
          </a:p>
        </p:txBody>
      </p:sp>
      <p:sp>
        <p:nvSpPr>
          <p:cNvPr id="5" name="Rectangle 4"/>
          <p:cNvSpPr/>
          <p:nvPr/>
        </p:nvSpPr>
        <p:spPr>
          <a:xfrm>
            <a:off x="672793" y="2060848"/>
            <a:ext cx="39819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Fig</a:t>
            </a:r>
            <a:r>
              <a:rPr lang="en-US" sz="2400" dirty="0"/>
              <a:t>. 4 from </a:t>
            </a:r>
            <a:r>
              <a:rPr lang="en-GB" sz="2400" dirty="0" err="1"/>
              <a:t>Quandt</a:t>
            </a:r>
            <a:r>
              <a:rPr lang="en-GB" sz="2400" dirty="0"/>
              <a:t> et al., 2015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194412" y="2303181"/>
            <a:ext cx="3744416" cy="313932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The discrepancy between panel </a:t>
            </a:r>
            <a:r>
              <a:rPr lang="en-US" b="1" dirty="0" smtClean="0"/>
              <a:t>C</a:t>
            </a:r>
            <a:r>
              <a:rPr lang="en-US" dirty="0" smtClean="0"/>
              <a:t> In the top and bottom figures can be explained by: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model fits are not perfect, especially in </a:t>
            </a:r>
            <a:r>
              <a:rPr lang="en-US" dirty="0" err="1" smtClean="0"/>
              <a:t>Cit</a:t>
            </a:r>
            <a:r>
              <a:rPr lang="en-US" dirty="0" smtClean="0"/>
              <a:t>+ </a:t>
            </a:r>
            <a:r>
              <a:rPr lang="en-US" dirty="0" err="1" smtClean="0"/>
              <a:t>gltA</a:t>
            </a:r>
            <a:r>
              <a:rPr lang="en-US" baseline="30000" dirty="0" err="1" smtClean="0"/>
              <a:t>wt</a:t>
            </a:r>
            <a:r>
              <a:rPr lang="en-US" dirty="0" smtClean="0"/>
              <a:t>: there is a strange “bump” in the curves.</a:t>
            </a:r>
            <a:endParaRPr lang="en-US" baseline="30000" dirty="0" smtClean="0"/>
          </a:p>
          <a:p>
            <a:pPr marL="342900" indent="-342900">
              <a:buAutoNum type="arabicPeriod"/>
            </a:pPr>
            <a:r>
              <a:rPr lang="en-US" dirty="0" smtClean="0"/>
              <a:t>Competition and growth assays were done in different conditions: 100</a:t>
            </a:r>
            <a:r>
              <a:rPr lang="en-GB" dirty="0" err="1" smtClean="0"/>
              <a:t>uL</a:t>
            </a:r>
            <a:r>
              <a:rPr lang="en-GB" dirty="0" smtClean="0"/>
              <a:t> x 96 wells vs. 50mL flasks; x10 glucose concentration in growth assays.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65473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0"/>
            <a:ext cx="10328076" cy="68853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FFFF">
              <a:alpha val="20000"/>
            </a:srgbClr>
          </a:solidFill>
        </p:spPr>
        <p:txBody>
          <a:bodyPr/>
          <a:lstStyle/>
          <a:p>
            <a:r>
              <a:rPr lang="en-US" dirty="0" smtClean="0"/>
              <a:t>Future directions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1389"/>
            <a:ext cx="8229600" cy="4525963"/>
          </a:xfrm>
          <a:solidFill>
            <a:srgbClr val="FFFFFF">
              <a:alpha val="20000"/>
            </a:srgbClr>
          </a:solidFill>
        </p:spPr>
        <p:txBody>
          <a:bodyPr>
            <a:normAutofit lnSpcReduction="10000"/>
          </a:bodyPr>
          <a:lstStyle/>
          <a:p>
            <a:pPr algn="l" rtl="0"/>
            <a:r>
              <a:rPr lang="en-US" dirty="0" smtClean="0"/>
              <a:t>Complex growth curves:</a:t>
            </a:r>
          </a:p>
          <a:p>
            <a:pPr lvl="1" algn="l" rtl="0"/>
            <a:r>
              <a:rPr lang="en-US" dirty="0" smtClean="0"/>
              <a:t>Bi-phasic growth: </a:t>
            </a:r>
          </a:p>
          <a:p>
            <a:pPr lvl="2" algn="l" rtl="0"/>
            <a:r>
              <a:rPr lang="en-US" dirty="0"/>
              <a:t>D</a:t>
            </a:r>
            <a:r>
              <a:rPr lang="en-US" dirty="0" smtClean="0"/>
              <a:t>iauxic shift: glucose-ethanol, glucose-lactose etc.</a:t>
            </a:r>
          </a:p>
          <a:p>
            <a:pPr lvl="2" algn="l" rtl="0"/>
            <a:r>
              <a:rPr lang="en-US" dirty="0" smtClean="0"/>
              <a:t>Changing drug concentrations</a:t>
            </a:r>
          </a:p>
          <a:p>
            <a:pPr lvl="1" algn="l" rtl="0"/>
            <a:r>
              <a:rPr lang="en-US" dirty="0" smtClean="0"/>
              <a:t>Deep stationary phase</a:t>
            </a:r>
          </a:p>
          <a:p>
            <a:pPr lvl="1" algn="l" rtl="0"/>
            <a:r>
              <a:rPr lang="en-US" dirty="0" smtClean="0"/>
              <a:t>Cell death</a:t>
            </a:r>
            <a:endParaRPr lang="en-US" dirty="0"/>
          </a:p>
          <a:p>
            <a:pPr algn="l" rtl="0"/>
            <a:r>
              <a:rPr lang="en-US" dirty="0" smtClean="0"/>
              <a:t>Null </a:t>
            </a:r>
            <a:r>
              <a:rPr lang="en-US" dirty="0"/>
              <a:t>model for detection of </a:t>
            </a:r>
            <a:r>
              <a:rPr lang="en-US" dirty="0" smtClean="0"/>
              <a:t>direct interactions</a:t>
            </a:r>
          </a:p>
          <a:p>
            <a:pPr algn="l" rtl="0"/>
            <a:r>
              <a:rPr lang="en-US" smtClean="0"/>
              <a:t>Predict </a:t>
            </a:r>
            <a:r>
              <a:rPr lang="en-US" dirty="0" smtClean="0"/>
              <a:t>adaptive evolution</a:t>
            </a:r>
          </a:p>
          <a:p>
            <a:pPr algn="l" rtl="0"/>
            <a:r>
              <a:rPr lang="en-US" dirty="0"/>
              <a:t>Interpret fitness </a:t>
            </a:r>
            <a:r>
              <a:rPr lang="en-US" dirty="0" smtClean="0"/>
              <a:t>differences</a:t>
            </a:r>
            <a:endParaRPr lang="en-US" dirty="0"/>
          </a:p>
          <a:p>
            <a:pPr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831919" y="6516052"/>
            <a:ext cx="22765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0"/>
            <a:r>
              <a:rPr lang="en-US" sz="1400" dirty="0">
                <a:latin typeface="Open Sans" panose="020B0606030504020204" pitchFamily="34" charset="0"/>
              </a:rPr>
              <a:t>Death to the Stock Photo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3176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Acknowledgments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67544" y="1196752"/>
            <a:ext cx="3870781" cy="34163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/>
              <a:t>Collaborators on </a:t>
            </a:r>
            <a:r>
              <a:rPr lang="en-US" sz="2400" b="1" dirty="0" smtClean="0"/>
              <a:t>Curveball:</a:t>
            </a:r>
          </a:p>
          <a:p>
            <a:r>
              <a:rPr lang="en-US" sz="2400" b="1" dirty="0" err="1" smtClean="0"/>
              <a:t>Hadany</a:t>
            </a:r>
            <a:r>
              <a:rPr lang="en-US" sz="2400" b="1" dirty="0" smtClean="0"/>
              <a:t> Lab</a:t>
            </a:r>
            <a:endParaRPr lang="en-US" sz="2400" b="1" dirty="0"/>
          </a:p>
          <a:p>
            <a:r>
              <a:rPr lang="en-US" sz="2400" dirty="0" err="1" smtClean="0"/>
              <a:t>Lilach</a:t>
            </a:r>
            <a:r>
              <a:rPr lang="en-US" sz="2400" dirty="0" smtClean="0"/>
              <a:t> </a:t>
            </a:r>
            <a:r>
              <a:rPr lang="en-US" sz="2400" dirty="0"/>
              <a:t>Hadany</a:t>
            </a:r>
          </a:p>
          <a:p>
            <a:r>
              <a:rPr lang="en-US" sz="2400" dirty="0"/>
              <a:t>Uri </a:t>
            </a:r>
            <a:r>
              <a:rPr lang="en-US" sz="2400" dirty="0" err="1"/>
              <a:t>Obolski</a:t>
            </a:r>
            <a:endParaRPr lang="en-US" sz="2400" dirty="0"/>
          </a:p>
          <a:p>
            <a:r>
              <a:rPr lang="en-US" sz="2400" dirty="0" err="1"/>
              <a:t>Eynat</a:t>
            </a:r>
            <a:r>
              <a:rPr lang="en-US" sz="2400" dirty="0"/>
              <a:t> </a:t>
            </a:r>
            <a:r>
              <a:rPr lang="en-US" sz="2400" dirty="0" err="1" smtClean="0"/>
              <a:t>Dellus</a:t>
            </a:r>
            <a:r>
              <a:rPr lang="en-US" sz="2400" dirty="0" smtClean="0"/>
              <a:t>-Gur</a:t>
            </a:r>
          </a:p>
          <a:p>
            <a:endParaRPr lang="en-US" sz="2400" dirty="0" smtClean="0"/>
          </a:p>
          <a:p>
            <a:r>
              <a:rPr lang="en-US" sz="2400" b="1" dirty="0" smtClean="0"/>
              <a:t>Berman Lab</a:t>
            </a:r>
            <a:endParaRPr lang="en-US" sz="2400" b="1" dirty="0"/>
          </a:p>
          <a:p>
            <a:r>
              <a:rPr lang="en-US" sz="2400" dirty="0"/>
              <a:t>Judith Berman</a:t>
            </a:r>
          </a:p>
          <a:p>
            <a:r>
              <a:rPr lang="en-US" sz="2400" dirty="0" err="1" smtClean="0"/>
              <a:t>Maayan</a:t>
            </a:r>
            <a:r>
              <a:rPr lang="en-US" sz="2400" dirty="0" smtClean="0"/>
              <a:t> Bibi</a:t>
            </a:r>
            <a:endParaRPr lang="en-US" sz="24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467544" y="386104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1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US" dirty="0" smtClean="0"/>
              <a:t>Contact</a:t>
            </a:r>
            <a:endParaRPr lang="he-IL" dirty="0"/>
          </a:p>
        </p:txBody>
      </p:sp>
      <p:pic>
        <p:nvPicPr>
          <p:cNvPr id="3" name="Picture 2" descr="C:\Users\yoavram\Downloads\Minerva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436" y="4966993"/>
            <a:ext cx="2500353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yoavram\Downloads\minerva_stiftu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640" y="4843362"/>
            <a:ext cx="1131429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6" t="8170" r="5722" b="11134"/>
          <a:stretch/>
        </p:blipFill>
        <p:spPr bwMode="auto">
          <a:xfrm>
            <a:off x="6034073" y="4077152"/>
            <a:ext cx="2786399" cy="7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3" name="Group 12"/>
          <p:cNvGrpSpPr/>
          <p:nvPr/>
        </p:nvGrpSpPr>
        <p:grpSpPr>
          <a:xfrm>
            <a:off x="413187" y="5085184"/>
            <a:ext cx="4913312" cy="1815882"/>
            <a:chOff x="1026840" y="5356373"/>
            <a:chExt cx="4913312" cy="1815882"/>
          </a:xfrm>
        </p:grpSpPr>
        <p:pic>
          <p:nvPicPr>
            <p:cNvPr id="14" name="Picture 1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932512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500464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6721152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1368152" y="5356373"/>
              <a:ext cx="4572000" cy="181588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sz="2800" b="1" dirty="0"/>
                <a:t>yoav@yoavram.com</a:t>
              </a:r>
            </a:p>
            <a:p>
              <a:pPr algn="l" rtl="0"/>
              <a:r>
                <a:rPr lang="en-US" sz="2800" b="1" dirty="0" smtClean="0"/>
                <a:t>@</a:t>
              </a:r>
              <a:r>
                <a:rPr lang="en-US" sz="2800" b="1" dirty="0" err="1" smtClean="0"/>
                <a:t>yoavram</a:t>
              </a:r>
              <a:endParaRPr lang="en-US" sz="2800" b="1" dirty="0" smtClean="0"/>
            </a:p>
            <a:p>
              <a:pPr algn="l" rtl="0"/>
              <a:r>
                <a:rPr lang="en-US" sz="2800" b="1" dirty="0" smtClean="0"/>
                <a:t>github.com/</a:t>
              </a:r>
              <a:r>
                <a:rPr lang="en-US" sz="2800" b="1" dirty="0" err="1" smtClean="0"/>
                <a:t>yoavram</a:t>
              </a:r>
              <a:endParaRPr lang="en-US" sz="2800" b="1" dirty="0"/>
            </a:p>
            <a:p>
              <a:pPr algn="l" rtl="0"/>
              <a:r>
                <a:rPr lang="en-US" sz="2800" b="1" dirty="0" smtClean="0"/>
                <a:t>www.yoavram.com</a:t>
              </a:r>
              <a:endParaRPr lang="he-IL" sz="2800" b="1" dirty="0"/>
            </a:p>
          </p:txBody>
        </p:sp>
      </p:grpSp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2720" y="1356071"/>
            <a:ext cx="1050699" cy="10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6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5268" y="1356071"/>
            <a:ext cx="1076256" cy="13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7414312" y="2732727"/>
            <a:ext cx="147816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altLang="he-IL" sz="1800" b="1" dirty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Israeli </a:t>
            </a:r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Ministry </a:t>
            </a:r>
          </a:p>
          <a:p>
            <a:pPr algn="ctr"/>
            <a:r>
              <a:rPr lang="en-US" altLang="he-IL" sz="1800" b="1" dirty="0" smtClean="0">
                <a:solidFill>
                  <a:srgbClr val="0070C0"/>
                </a:solidFill>
                <a:latin typeface="Calibri" panose="020F0502020204030204" pitchFamily="34" charset="0"/>
                <a:cs typeface="Consolas" panose="020B0609020204030204" pitchFamily="49" charset="0"/>
              </a:rPr>
              <a:t>of Science &amp; Technology</a:t>
            </a:r>
            <a:endParaRPr lang="en-US" altLang="he-IL" sz="1800" b="1" dirty="0">
              <a:solidFill>
                <a:srgbClr val="0070C0"/>
              </a:solidFill>
              <a:latin typeface="Calibri" panose="020F0502020204030204" pitchFamily="34" charset="0"/>
              <a:cs typeface="Consolas" panose="020B0609020204030204" pitchFamily="49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58" y="6054923"/>
            <a:ext cx="329952" cy="32995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1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939502" y="5856714"/>
            <a:ext cx="2004287" cy="758379"/>
          </a:xfrm>
          <a:prstGeom prst="rect">
            <a:avLst/>
          </a:prstGeom>
        </p:spPr>
      </p:pic>
      <p:pic>
        <p:nvPicPr>
          <p:cNvPr id="25" name="Picture 2" descr="D:\projects\sim\presentation\mary_curie.jp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2354" y="2697191"/>
            <a:ext cx="1206377" cy="1176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5402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225"/>
    </mc:Choice>
    <mc:Fallback xmlns="">
      <p:transition spd="slow" advTm="42225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E:\DeathToStockPhoto\Death_to_stock_communicate_hands_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2536" y="-27384"/>
            <a:ext cx="9721079" cy="6957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864" y="304056"/>
            <a:ext cx="8373616" cy="2332856"/>
          </a:xfrm>
          <a:solidFill>
            <a:srgbClr val="000000">
              <a:alpha val="50196"/>
            </a:srgbClr>
          </a:solidFill>
        </p:spPr>
        <p:txBody>
          <a:bodyPr>
            <a:normAutofit lnSpcReduction="10000"/>
          </a:bodyPr>
          <a:lstStyle/>
          <a:p>
            <a:pPr marL="0" indent="0" algn="l" rtl="0">
              <a:buNone/>
            </a:pPr>
            <a:r>
              <a:rPr lang="en-US" sz="7200" b="1" dirty="0">
                <a:solidFill>
                  <a:schemeClr val="bg1">
                    <a:lumMod val="95000"/>
                  </a:schemeClr>
                </a:solidFill>
              </a:rPr>
              <a:t>Thank You</a:t>
            </a:r>
            <a:r>
              <a:rPr lang="en-US" sz="7200" b="1" dirty="0" smtClean="0">
                <a:solidFill>
                  <a:schemeClr val="bg1">
                    <a:lumMod val="95000"/>
                  </a:schemeClr>
                </a:solidFill>
              </a:rPr>
              <a:t>!</a:t>
            </a:r>
          </a:p>
          <a:p>
            <a:pPr marL="0" indent="0" algn="l" rtl="0">
              <a:buNone/>
            </a:pP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Presentation:</a:t>
            </a:r>
            <a:r>
              <a:rPr lang="en-US" sz="72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GB" sz="2800" b="1" dirty="0" err="1" smtClean="0">
                <a:solidFill>
                  <a:schemeClr val="bg1">
                    <a:lumMod val="95000"/>
                  </a:schemeClr>
                </a:solidFill>
                <a:ea typeface="+mj-ea"/>
                <a:cs typeface="+mj-cs"/>
              </a:rPr>
              <a:t>github.com</a:t>
            </a:r>
            <a:r>
              <a:rPr lang="en-GB" sz="2800" b="1" dirty="0" smtClean="0">
                <a:solidFill>
                  <a:schemeClr val="bg1">
                    <a:lumMod val="95000"/>
                  </a:schemeClr>
                </a:solidFill>
                <a:ea typeface="+mj-ea"/>
                <a:cs typeface="+mj-cs"/>
              </a:rPr>
              <a:t>/</a:t>
            </a:r>
            <a:r>
              <a:rPr lang="en-GB" sz="2800" b="1" dirty="0" err="1" smtClean="0">
                <a:solidFill>
                  <a:schemeClr val="bg1">
                    <a:lumMod val="95000"/>
                  </a:schemeClr>
                </a:solidFill>
                <a:ea typeface="+mj-ea"/>
                <a:cs typeface="+mj-cs"/>
              </a:rPr>
              <a:t>yoavram</a:t>
            </a:r>
            <a:r>
              <a:rPr lang="en-GB" sz="2800" b="1" dirty="0" smtClean="0">
                <a:solidFill>
                  <a:schemeClr val="bg1">
                    <a:lumMod val="95000"/>
                  </a:schemeClr>
                </a:solidFill>
                <a:ea typeface="+mj-ea"/>
                <a:cs typeface="+mj-cs"/>
              </a:rPr>
              <a:t>/EcoEvoLunch2017</a:t>
            </a:r>
          </a:p>
          <a:p>
            <a:pPr marL="0" indent="0" algn="l" rtl="0">
              <a:buNone/>
            </a:pPr>
            <a:endParaRPr lang="he-IL" sz="7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63898-3D9E-4632-97B7-550D87A0C6CF}" type="slidenum">
              <a:rPr lang="he-IL" smtClean="0"/>
              <a:t>49</a:t>
            </a:fld>
            <a:endParaRPr lang="he-IL" dirty="0"/>
          </a:p>
        </p:txBody>
      </p:sp>
      <p:sp>
        <p:nvSpPr>
          <p:cNvPr id="2" name="Rectangle 1"/>
          <p:cNvSpPr/>
          <p:nvPr/>
        </p:nvSpPr>
        <p:spPr>
          <a:xfrm>
            <a:off x="6831919" y="6516052"/>
            <a:ext cx="22765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0"/>
            <a:r>
              <a:rPr lang="en-US" sz="1400" dirty="0">
                <a:latin typeface="Open Sans" panose="020B0606030504020204" pitchFamily="34" charset="0"/>
              </a:rPr>
              <a:t>Death to the Stock Photo</a:t>
            </a:r>
            <a:endParaRPr lang="he-IL" sz="1400" dirty="0">
              <a:latin typeface="Open Sans" panose="020B0606030504020204" pitchFamily="34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49893" y="3284984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1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US" dirty="0" smtClean="0"/>
              <a:t>Contact</a:t>
            </a:r>
            <a:endParaRPr lang="he-IL" dirty="0"/>
          </a:p>
        </p:txBody>
      </p:sp>
      <p:grpSp>
        <p:nvGrpSpPr>
          <p:cNvPr id="17" name="Group 16"/>
          <p:cNvGrpSpPr/>
          <p:nvPr/>
        </p:nvGrpSpPr>
        <p:grpSpPr>
          <a:xfrm>
            <a:off x="395536" y="4509120"/>
            <a:ext cx="4913312" cy="1815882"/>
            <a:chOff x="1026840" y="5356373"/>
            <a:chExt cx="4913312" cy="1815882"/>
          </a:xfrm>
        </p:grpSpPr>
        <p:pic>
          <p:nvPicPr>
            <p:cNvPr id="18" name="Picture 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932512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9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5500464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840" y="6721152"/>
              <a:ext cx="3048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1" name="Rectangle 20"/>
            <p:cNvSpPr/>
            <p:nvPr/>
          </p:nvSpPr>
          <p:spPr>
            <a:xfrm>
              <a:off x="1368152" y="5356373"/>
              <a:ext cx="4572000" cy="181588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sz="2800" b="1" dirty="0"/>
                <a:t>yoav@yoavram.com</a:t>
              </a:r>
            </a:p>
            <a:p>
              <a:pPr algn="l" rtl="0"/>
              <a:r>
                <a:rPr lang="en-US" sz="2800" b="1" dirty="0" smtClean="0"/>
                <a:t>@</a:t>
              </a:r>
              <a:r>
                <a:rPr lang="en-US" sz="2800" b="1" dirty="0" err="1" smtClean="0"/>
                <a:t>yoavram</a:t>
              </a:r>
              <a:endParaRPr lang="en-US" sz="2800" b="1" dirty="0" smtClean="0"/>
            </a:p>
            <a:p>
              <a:pPr algn="l" rtl="0"/>
              <a:r>
                <a:rPr lang="en-US" sz="2800" b="1" dirty="0" smtClean="0"/>
                <a:t>github.com/</a:t>
              </a:r>
              <a:r>
                <a:rPr lang="en-US" sz="2800" b="1" dirty="0" err="1" smtClean="0"/>
                <a:t>yoavram</a:t>
              </a:r>
              <a:endParaRPr lang="en-US" sz="2800" b="1" dirty="0"/>
            </a:p>
            <a:p>
              <a:pPr algn="l" rtl="0"/>
              <a:r>
                <a:rPr lang="en-US" sz="2800" b="1" dirty="0" smtClean="0"/>
                <a:t>www.yoavram.com</a:t>
              </a:r>
              <a:endParaRPr lang="he-IL" sz="2800" b="1" dirty="0"/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58" y="5475312"/>
            <a:ext cx="329952" cy="32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15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Stress-induced mutagenesis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898776" cy="4373563"/>
          </a:xfrm>
        </p:spPr>
        <p:txBody>
          <a:bodyPr>
            <a:normAutofit fontScale="77500" lnSpcReduction="20000"/>
          </a:bodyPr>
          <a:lstStyle/>
          <a:p>
            <a:pPr marL="0" indent="0" algn="l" rtl="0">
              <a:buNone/>
            </a:pPr>
            <a:r>
              <a:rPr lang="en-US" dirty="0" smtClean="0"/>
              <a:t>In </a:t>
            </a:r>
            <a:r>
              <a:rPr lang="en-US" i="1" dirty="0" smtClean="0"/>
              <a:t>E. coli:</a:t>
            </a:r>
            <a:endParaRPr lang="en-US" b="0" i="1" dirty="0" smtClean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Error prone polymerase induced by stress responses:</a:t>
            </a:r>
          </a:p>
          <a:p>
            <a:pPr marL="800100" lvl="1" indent="-342900" algn="l" rtl="0"/>
            <a:r>
              <a:rPr lang="en-US" b="0" dirty="0" smtClean="0"/>
              <a:t>SOS response</a:t>
            </a:r>
          </a:p>
          <a:p>
            <a:pPr marL="800100" lvl="1" indent="-342900" algn="l" rtl="0"/>
            <a:r>
              <a:rPr lang="en-US" b="0" dirty="0" smtClean="0"/>
              <a:t>DNA damage</a:t>
            </a:r>
          </a:p>
          <a:p>
            <a:pPr marL="800100" lvl="1" indent="-342900" algn="l" rtl="0"/>
            <a:r>
              <a:rPr lang="en-US" b="0" dirty="0" smtClean="0"/>
              <a:t>Starvation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Mismatch repair system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b="0" dirty="0" smtClean="0"/>
              <a:t>Other mechanisms:</a:t>
            </a:r>
          </a:p>
          <a:p>
            <a:pPr marL="800100" lvl="1" indent="-342900" algn="l" rtl="0"/>
            <a:r>
              <a:rPr lang="en-US" dirty="0" err="1" smtClean="0"/>
              <a:t>Galhardo</a:t>
            </a:r>
            <a:r>
              <a:rPr lang="en-US" dirty="0" smtClean="0"/>
              <a:t> et al. 2007</a:t>
            </a:r>
          </a:p>
          <a:p>
            <a:pPr marL="800100" lvl="1" indent="-342900" algn="l" rtl="0"/>
            <a:r>
              <a:rPr lang="en-US" dirty="0" smtClean="0"/>
              <a:t>Al </a:t>
            </a:r>
            <a:r>
              <a:rPr lang="en-US" dirty="0" err="1" smtClean="0"/>
              <a:t>Mamun</a:t>
            </a:r>
            <a:r>
              <a:rPr lang="en-US" dirty="0" smtClean="0"/>
              <a:t>, Science 2012</a:t>
            </a:r>
          </a:p>
          <a:p>
            <a:pPr marL="800100" lvl="1" indent="-342900" algn="l" rtl="0"/>
            <a:endParaRPr lang="en-US" b="0" dirty="0"/>
          </a:p>
          <a:p>
            <a:pPr marL="342900" indent="-342900" algn="l" rtl="0"/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4" descr="http://onlinelibrary.wiley.com/store/10.1002/bies.201200050/asset/image_n/nfig001.jpg?v=1&amp;t=he5yybpm&amp;s=23eafa16a8b82098ff5b089e3909b477f081dc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54661"/>
            <a:ext cx="4220750" cy="531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76256" y="1340768"/>
            <a:ext cx="28083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sz="1600" dirty="0" smtClean="0">
                <a:latin typeface="Open Sans" panose="020B0606030504020204" pitchFamily="34" charset="0"/>
              </a:rPr>
              <a:t>Rosenberg et al. 2012</a:t>
            </a:r>
            <a:endParaRPr lang="he-IL" sz="1600" dirty="0">
              <a:latin typeface="Open Sans" panose="020B0606030504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16016" y="4047455"/>
            <a:ext cx="122413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>
                <a:latin typeface="Open Sans" panose="020B0606030504020204" pitchFamily="34" charset="0"/>
              </a:rPr>
              <a:t>High-fidelity polymerase</a:t>
            </a:r>
            <a:endParaRPr lang="he-IL" sz="1200" dirty="0">
              <a:latin typeface="Open Sans" panose="020B06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84368" y="4623519"/>
            <a:ext cx="122413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>
                <a:latin typeface="Open Sans" panose="020B0606030504020204" pitchFamily="34" charset="0"/>
              </a:rPr>
              <a:t>Error-prone polymerases</a:t>
            </a:r>
            <a:endParaRPr lang="he-IL" sz="1200" dirty="0">
              <a:latin typeface="Open Sans" panose="020B0606030504020204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652120" y="4221088"/>
            <a:ext cx="5040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7884368" y="4509120"/>
            <a:ext cx="396044" cy="1143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75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7958"/>
    </mc:Choice>
    <mc:Fallback>
      <p:transition advTm="57958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D:\projects\sim\presentation\E_coli_at_10000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798" y="2340525"/>
            <a:ext cx="2438400" cy="200447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3" descr="D:\projects\sim\presentation\Fruit_flie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3" t="30980" r="24077" b="22931"/>
          <a:stretch/>
        </p:blipFill>
        <p:spPr bwMode="auto">
          <a:xfrm>
            <a:off x="317549" y="4796348"/>
            <a:ext cx="2496502" cy="179920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itle 32"/>
          <p:cNvSpPr>
            <a:spLocks noGrp="1"/>
          </p:cNvSpPr>
          <p:nvPr>
            <p:ph type="title"/>
          </p:nvPr>
        </p:nvSpPr>
        <p:spPr>
          <a:xfrm>
            <a:off x="770398" y="274638"/>
            <a:ext cx="8229600" cy="1143000"/>
          </a:xfrm>
        </p:spPr>
        <p:txBody>
          <a:bodyPr/>
          <a:lstStyle/>
          <a:p>
            <a:pPr rtl="0"/>
            <a:r>
              <a:rPr lang="en-US" b="1" dirty="0" smtClean="0"/>
              <a:t>Evidence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0398" y="6356350"/>
            <a:ext cx="2133600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81366" y="173981"/>
            <a:ext cx="2164434" cy="2160379"/>
            <a:chOff x="168168" y="173981"/>
            <a:chExt cx="2164434" cy="2160379"/>
          </a:xfrm>
        </p:grpSpPr>
        <p:pic>
          <p:nvPicPr>
            <p:cNvPr id="7" name="Picture 5" descr="D:\My Documents\yoavram\sim\presentation\Chlamydomonas_(10000x)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13"/>
            <a:stretch/>
          </p:blipFill>
          <p:spPr bwMode="auto">
            <a:xfrm>
              <a:off x="172602" y="223696"/>
              <a:ext cx="2160000" cy="2110664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68168" y="173981"/>
              <a:ext cx="14736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</a:rPr>
                <a:t>Green </a:t>
              </a:r>
              <a:r>
                <a:rPr lang="en-US" dirty="0" err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</a:rPr>
                <a:t>algea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67544" y="2763416"/>
            <a:ext cx="2160000" cy="1656184"/>
            <a:chOff x="154346" y="2622253"/>
            <a:chExt cx="2160000" cy="1656184"/>
          </a:xfrm>
        </p:grpSpPr>
        <p:pic>
          <p:nvPicPr>
            <p:cNvPr id="10" name="Picture 4" descr="D:\My Documents\yoavram\sim\presentation\Bacillus_subtilis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346" y="2622253"/>
              <a:ext cx="2160000" cy="162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166395" y="3909105"/>
              <a:ext cx="17443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latin typeface="Open Sans" panose="020B0606030504020204" pitchFamily="34" charset="0"/>
                </a:rPr>
                <a:t>B</a:t>
              </a:r>
              <a:r>
                <a:rPr lang="en-US" i="1" dirty="0">
                  <a:latin typeface="Open Sans" panose="020B0606030504020204" pitchFamily="34" charset="0"/>
                </a:rPr>
                <a:t>acillus </a:t>
              </a:r>
              <a:r>
                <a:rPr lang="en-US" i="1" dirty="0" err="1" smtClean="0">
                  <a:latin typeface="Open Sans" panose="020B0606030504020204" pitchFamily="34" charset="0"/>
                </a:rPr>
                <a:t>subtilis</a:t>
              </a:r>
              <a:endParaRPr lang="he-IL" i="1" dirty="0">
                <a:latin typeface="Open Sans" panose="020B0606030504020204" pitchFamily="34" charset="0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1026561" y="6300028"/>
            <a:ext cx="1877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latin typeface="Open Sans" panose="020B0606030504020204" pitchFamily="34" charset="0"/>
              </a:rPr>
              <a:t>D. Melanogaster</a:t>
            </a:r>
            <a:endParaRPr lang="he-IL" dirty="0">
              <a:solidFill>
                <a:schemeClr val="bg1"/>
              </a:solidFill>
              <a:latin typeface="Open Sans" panose="020B0606030504020204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6716767" y="292082"/>
            <a:ext cx="1921281" cy="1696758"/>
            <a:chOff x="2572675" y="2659186"/>
            <a:chExt cx="1921281" cy="1696758"/>
          </a:xfrm>
        </p:grpSpPr>
        <p:pic>
          <p:nvPicPr>
            <p:cNvPr id="16" name="Picture 4" descr="http://upload.wikimedia.org/wikipedia/commons/thumb/6/6a/CelegansGoldsteinLabUNC.jpg/200px-CelegansGoldsteinLabUNC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8956" y="2659186"/>
              <a:ext cx="1905000" cy="161925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2572675" y="3986612"/>
              <a:ext cx="14350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Open Sans" panose="020B0606030504020204" pitchFamily="34" charset="0"/>
                </a:rPr>
                <a:t>Nematodes</a:t>
              </a:r>
              <a:endParaRPr lang="he-IL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151648" y="4838700"/>
            <a:ext cx="2571750" cy="1790700"/>
            <a:chOff x="2623369" y="4533900"/>
            <a:chExt cx="2571750" cy="1790700"/>
          </a:xfrm>
        </p:grpSpPr>
        <p:pic>
          <p:nvPicPr>
            <p:cNvPr id="19" name="Picture 6" descr="http://upload.wikimedia.org/wikipedia/commons/thumb/0/0a/TB_Culture.jpg/270px-TB_Culture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3369" y="4533900"/>
              <a:ext cx="2571750" cy="17145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 19"/>
            <p:cNvSpPr/>
            <p:nvPr/>
          </p:nvSpPr>
          <p:spPr>
            <a:xfrm>
              <a:off x="3064227" y="5955268"/>
              <a:ext cx="17363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 smtClean="0">
                  <a:solidFill>
                    <a:schemeClr val="bg1"/>
                  </a:solidFill>
                  <a:latin typeface="Open Sans" panose="020B0606030504020204" pitchFamily="34" charset="0"/>
                </a:rPr>
                <a:t>M. tuberculosis</a:t>
              </a:r>
              <a:endParaRPr lang="he-IL" i="1" dirty="0">
                <a:solidFill>
                  <a:schemeClr val="bg1"/>
                </a:solidFill>
                <a:latin typeface="Open Sans" panose="020B0606030504020204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447298" y="4838700"/>
            <a:ext cx="2190750" cy="1674933"/>
            <a:chOff x="-2376846" y="3052406"/>
            <a:chExt cx="2190750" cy="1674933"/>
          </a:xfrm>
        </p:grpSpPr>
        <p:pic>
          <p:nvPicPr>
            <p:cNvPr id="25" name="Picture 10" descr="http://upload.wikimedia.org/wikipedia/commons/thumb/7/74/Listeria_monocytogenes_PHIL_2287_lores.jpg/230px-Listeria_monocytogenes_PHIL_2287_lores.jpg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78" b="21667"/>
            <a:stretch/>
          </p:blipFill>
          <p:spPr bwMode="auto">
            <a:xfrm>
              <a:off x="-2376846" y="3052406"/>
              <a:ext cx="2190750" cy="163646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-2349833" y="4358007"/>
              <a:ext cx="20569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en-US" i="1" dirty="0">
                  <a:latin typeface="Open Sans" panose="020B0606030504020204" pitchFamily="34" charset="0"/>
                </a:rPr>
                <a:t> L. </a:t>
              </a:r>
              <a:r>
                <a:rPr lang="en-US" i="1" dirty="0" err="1">
                  <a:latin typeface="Open Sans" panose="020B0606030504020204" pitchFamily="34" charset="0"/>
                </a:rPr>
                <a:t>monocytogenes</a:t>
              </a:r>
              <a:endParaRPr lang="he-IL" i="1" dirty="0">
                <a:latin typeface="Open Sans" panose="020B0606030504020204" pitchFamily="34" charset="0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949873" y="2204896"/>
            <a:ext cx="2844498" cy="2214704"/>
            <a:chOff x="6100066" y="223696"/>
            <a:chExt cx="2844498" cy="2214704"/>
          </a:xfrm>
        </p:grpSpPr>
        <p:pic>
          <p:nvPicPr>
            <p:cNvPr id="29" name="Picture 12" descr="natural alternative cancer treatments therapy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0066" y="223696"/>
              <a:ext cx="2758184" cy="220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6880986" y="2069068"/>
              <a:ext cx="20635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</a:rPr>
                <a:t>Breast cancer cell</a:t>
              </a:r>
              <a:endParaRPr lang="he-I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528"/>
    </mc:Choice>
    <mc:Fallback>
      <p:transition advTm="15528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Evolution of stress-induced mutagenesis</a:t>
            </a:r>
            <a:endParaRPr lang="he-IL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l" rtl="0">
              <a:buNone/>
            </a:pPr>
            <a:r>
              <a:rPr lang="en-US" sz="2800" b="1" dirty="0" smtClean="0"/>
              <a:t>Null hypothesis</a:t>
            </a:r>
          </a:p>
          <a:p>
            <a:pPr algn="l" rtl="0"/>
            <a:r>
              <a:rPr lang="en-US" sz="2800" b="0" dirty="0" smtClean="0"/>
              <a:t>Mutagenesis is the by-product of stress</a:t>
            </a:r>
          </a:p>
          <a:p>
            <a:pPr algn="l" rtl="0"/>
            <a:endParaRPr lang="en-US" sz="2800" b="0" dirty="0" smtClean="0"/>
          </a:p>
          <a:p>
            <a:pPr marL="0" indent="0" algn="l" rtl="0">
              <a:buNone/>
            </a:pPr>
            <a:r>
              <a:rPr lang="en-US" sz="2800" b="1" dirty="0" smtClean="0"/>
              <a:t>Alternative non-adaptive hypotheses</a:t>
            </a:r>
          </a:p>
          <a:p>
            <a:pPr algn="l" rtl="0"/>
            <a:r>
              <a:rPr lang="en-US" sz="2800" b="0" dirty="0" smtClean="0"/>
              <a:t>Cost of replication fidelity</a:t>
            </a:r>
          </a:p>
          <a:p>
            <a:pPr algn="l" rtl="0"/>
            <a:r>
              <a:rPr lang="en-US" sz="2800" dirty="0" smtClean="0"/>
              <a:t>Drift barrier hypothesis</a:t>
            </a:r>
          </a:p>
          <a:p>
            <a:pPr algn="l" rtl="0"/>
            <a:r>
              <a:rPr lang="en-US" sz="2800" b="0" dirty="0" smtClean="0"/>
              <a:t>Pleiotropy</a:t>
            </a:r>
          </a:p>
          <a:p>
            <a:pPr marL="0" indent="0" algn="l" rtl="0">
              <a:buNone/>
            </a:pPr>
            <a:endParaRPr lang="en-US" sz="2800" b="0" dirty="0" smtClean="0"/>
          </a:p>
          <a:p>
            <a:pPr marL="0" indent="0" algn="l" rtl="0">
              <a:buNone/>
            </a:pPr>
            <a:r>
              <a:rPr lang="en-US" sz="2800" b="1" dirty="0" smtClean="0"/>
              <a:t>Adaptive hypothesis</a:t>
            </a:r>
          </a:p>
          <a:p>
            <a:pPr algn="l" rtl="0"/>
            <a:r>
              <a:rPr lang="en-US" sz="2800" b="0" dirty="0" smtClean="0"/>
              <a:t>2</a:t>
            </a:r>
            <a:r>
              <a:rPr lang="en-US" sz="2800" b="0" baseline="30000" dirty="0" smtClean="0"/>
              <a:t>nd</a:t>
            </a:r>
            <a:r>
              <a:rPr lang="en-US" sz="2800" b="0" dirty="0" smtClean="0"/>
              <a:t> order selection</a:t>
            </a:r>
            <a:endParaRPr lang="he-IL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3074" name="Picture 2" descr="D:\projects\sim\sim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640" y="3861048"/>
            <a:ext cx="2844800" cy="25527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4943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46390"/>
    </mc:Choice>
    <mc:Fallback>
      <p:transition advTm="14639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workspace\ruggedsim\manuscript\ram_tradeoff_ER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326976"/>
            <a:ext cx="68580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19256" cy="1371600"/>
          </a:xfrm>
        </p:spPr>
        <p:txBody>
          <a:bodyPr>
            <a:normAutofit fontScale="90000"/>
          </a:bodyPr>
          <a:lstStyle/>
          <a:p>
            <a:pPr rtl="0"/>
            <a:r>
              <a:rPr lang="en-US" b="1" dirty="0" smtClean="0"/>
              <a:t>SIM Breaks </a:t>
            </a:r>
            <a:r>
              <a:rPr lang="en-US" b="1" dirty="0"/>
              <a:t>the </a:t>
            </a:r>
            <a:r>
              <a:rPr lang="en-US" b="1" i="1" dirty="0"/>
              <a:t>adaptability-adaptedness</a:t>
            </a:r>
            <a:r>
              <a:rPr lang="en-US" b="1" dirty="0"/>
              <a:t> </a:t>
            </a:r>
            <a:r>
              <a:rPr lang="en-US" b="1" dirty="0" smtClean="0"/>
              <a:t>trade-off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508104" y="6577607"/>
            <a:ext cx="3635896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>
                <a:latin typeface="Open Sans" panose="020B0606030504020204" pitchFamily="34" charset="0"/>
              </a:rPr>
              <a:t>Ram &amp; Hadany, PRSB 2014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484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469"/>
    </mc:Choice>
    <mc:Fallback>
      <p:transition advTm="3469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SIM wins competitions</a:t>
            </a:r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t="7010" r="9127" b="1839"/>
          <a:stretch/>
        </p:blipFill>
        <p:spPr bwMode="auto">
          <a:xfrm>
            <a:off x="1244318" y="1412776"/>
            <a:ext cx="6496034" cy="5040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27576" y="6550223"/>
            <a:ext cx="381642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sz="1400" dirty="0" smtClean="0">
                <a:latin typeface="Open Sans" panose="020B0606030504020204" pitchFamily="34" charset="0"/>
              </a:rPr>
              <a:t>Ram &amp; Hadany, Evolution 2012</a:t>
            </a:r>
            <a:endParaRPr lang="he-IL" sz="140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7237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150"/>
    </mc:Choice>
    <mc:Fallback>
      <p:transition advTm="5015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13343</TotalTime>
  <Words>1934</Words>
  <Application>Microsoft Macintosh PowerPoint</Application>
  <PresentationFormat>On-screen Show (4:3)</PresentationFormat>
  <Paragraphs>396</Paragraphs>
  <Slides>49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8" baseType="lpstr">
      <vt:lpstr>Calibri</vt:lpstr>
      <vt:lpstr>Cambria Math</vt:lpstr>
      <vt:lpstr>Consolas</vt:lpstr>
      <vt:lpstr>Courier New</vt:lpstr>
      <vt:lpstr>Mangal</vt:lpstr>
      <vt:lpstr>Open Sans</vt:lpstr>
      <vt:lpstr>Times New Roman</vt:lpstr>
      <vt:lpstr>Arial</vt:lpstr>
      <vt:lpstr>Office Theme</vt:lpstr>
      <vt:lpstr>PowerPoint Presentation</vt:lpstr>
      <vt:lpstr>The Evolution of  Stress-Induced  Mutagenesis</vt:lpstr>
      <vt:lpstr>Mutation rate evolution 101</vt:lpstr>
      <vt:lpstr>Variability in mutation rates</vt:lpstr>
      <vt:lpstr>Stress-induced mutagenesis</vt:lpstr>
      <vt:lpstr>Evidence</vt:lpstr>
      <vt:lpstr>Evolution of stress-induced mutagenesis</vt:lpstr>
      <vt:lpstr>SIM Breaks the adaptability-adaptedness trade-off</vt:lpstr>
      <vt:lpstr>SIM wins competitions</vt:lpstr>
      <vt:lpstr>Conclusions</vt:lpstr>
      <vt:lpstr>Predicting microbial growth in a mixed culture</vt:lpstr>
      <vt:lpstr>Which is fitter?</vt:lpstr>
      <vt:lpstr>Which is fitter?</vt:lpstr>
      <vt:lpstr>How much fitter???</vt:lpstr>
      <vt:lpstr>Growth phases</vt:lpstr>
      <vt:lpstr>Competition experiments</vt:lpstr>
      <vt:lpstr>Direct interactions</vt:lpstr>
      <vt:lpstr>Competition experiments</vt:lpstr>
      <vt:lpstr>Competition experiments</vt:lpstr>
      <vt:lpstr>Competition experiments</vt:lpstr>
      <vt:lpstr>Growth models</vt:lpstr>
      <vt:lpstr>Exponential model</vt:lpstr>
      <vt:lpstr>Exponential model</vt:lpstr>
      <vt:lpstr>Three growth phases?</vt:lpstr>
      <vt:lpstr>Logistic model</vt:lpstr>
      <vt:lpstr>Logistic model: why?</vt:lpstr>
      <vt:lpstr>Generalized logistic (Richards) model</vt:lpstr>
      <vt:lpstr>Generalized logistic (Richards) model</vt:lpstr>
      <vt:lpstr>Baranyi-Roberts model</vt:lpstr>
      <vt:lpstr>Lag phase</vt:lpstr>
      <vt:lpstr>Baranyi-Roberts model</vt:lpstr>
      <vt:lpstr>Competition model</vt:lpstr>
      <vt:lpstr>Competitions model</vt:lpstr>
      <vt:lpstr>PowerPoint Presentation</vt:lpstr>
      <vt:lpstr>Testing the predictive framework</vt:lpstr>
      <vt:lpstr>Testing the predictive framework</vt:lpstr>
      <vt:lpstr>Testing the predictive framework</vt:lpstr>
      <vt:lpstr>Testing the predictive framework</vt:lpstr>
      <vt:lpstr>Growth curves data</vt:lpstr>
      <vt:lpstr>Growth curves data</vt:lpstr>
      <vt:lpstr>Competition prediction</vt:lpstr>
      <vt:lpstr>Summary</vt:lpstr>
      <vt:lpstr>Test case: Citrate utilization in E. coli</vt:lpstr>
      <vt:lpstr>Test case: Citrate utilization in E. coli</vt:lpstr>
      <vt:lpstr>Test case: Citrate utilization in E. coli</vt:lpstr>
      <vt:lpstr>Test case: Citrate utilization in E. coli</vt:lpstr>
      <vt:lpstr>Future directions</vt:lpstr>
      <vt:lpstr>Acknowledgments</vt:lpstr>
      <vt:lpstr>PowerPoint Presentation</vt:lpstr>
    </vt:vector>
  </TitlesOfParts>
  <Company>TAU</Company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Stress-induced mutagenesis: population genetics models</dc:title>
  <dc:creator>Yoav Ram</dc:creator>
  <cp:lastModifiedBy>Yoav Ram</cp:lastModifiedBy>
  <cp:revision>123</cp:revision>
  <dcterms:created xsi:type="dcterms:W3CDTF">2013-10-16T06:44:56Z</dcterms:created>
  <dcterms:modified xsi:type="dcterms:W3CDTF">2017-02-07T07:06:17Z</dcterms:modified>
</cp:coreProperties>
</file>